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9"/>
  </p:notesMasterIdLst>
  <p:sldIdLst>
    <p:sldId id="256" r:id="rId2"/>
    <p:sldId id="283" r:id="rId3"/>
    <p:sldId id="284" r:id="rId4"/>
    <p:sldId id="259" r:id="rId5"/>
    <p:sldId id="260" r:id="rId6"/>
    <p:sldId id="261" r:id="rId7"/>
    <p:sldId id="282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</p:sldIdLst>
  <p:sldSz cx="10080625" cy="5670550"/>
  <p:notesSz cx="7772400" cy="100584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2" roundtripDataSignature="AMtx7mjIB7nwUcIMwbQ8wDwb0ppAnbJSE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400DD7F-83C7-49B4-AA53-AAB7743EBBF6}">
  <a:tblStyle styleId="{6400DD7F-83C7-49B4-AA53-AAB7743EBBF6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3">
              <a:alpha val="20000"/>
            </a:schemeClr>
          </a:solidFill>
        </a:fill>
      </a:tcStyle>
    </a:band1V>
    <a:band2V>
      <a:tcTxStyle/>
      <a:tcStyle>
        <a:tcBdr/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127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/>
      <a:tcStyle>
        <a:tcBdr>
          <a:bottom>
            <a:ln w="127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406" autoAdjust="0"/>
  </p:normalViewPr>
  <p:slideViewPr>
    <p:cSldViewPr snapToGrid="0">
      <p:cViewPr varScale="1">
        <p:scale>
          <a:sx n="77" d="100"/>
          <a:sy n="77" d="100"/>
        </p:scale>
        <p:origin x="1493" y="37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customschemas.google.com/relationships/presentationmetadata" Target="meta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4402138" y="0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‹N›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" name="Google Shape;29;p1:notes"/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b="0" dirty="0"/>
          </a:p>
        </p:txBody>
      </p:sp>
      <p:sp>
        <p:nvSpPr>
          <p:cNvPr id="30" name="Google Shape;30;p1:notes"/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3" name="Google Shape;143;p9:notes"/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Esaminiamo quattro ormoni chiave: La grelina, che stimola la fame - aumenta quando lo stomaco è vuoto. La leptina, prodotta dalle cellule adipose, segnala la sazietà. L'insulina, prodotta dal pancreas, regola la glicemia e contribuisce alla sazietà a lungo termine. La CCK, rilasciata nell'intestino, </a:t>
            </a:r>
            <a:r>
              <a:rPr lang="en-US" b="1" dirty="0"/>
              <a:t>indica al cervello che si è sazi. Nelle ED, questi segnali sono spesso distorti o ignorati dal cervello.</a:t>
            </a:r>
            <a:endParaRPr b="1" dirty="0"/>
          </a:p>
        </p:txBody>
      </p:sp>
      <p:sp>
        <p:nvSpPr>
          <p:cNvPr id="144" name="Google Shape;144;p9:notes"/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10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5" name="Google Shape;155;p10:notes"/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Il corpo invia costantemente segnali al cervello, dall'intestino, dal tessuto adiposo e dai muscoli. Il cervello elabora questi messaggi e decide se mangiare, riposare o muoversi. Nei disturbi alimentari questa comunicazione è interrotta. Il corpo dice "sto morendo di fame", ma il cervello, per motivi psicologici o biologici, non risponde in modo appropriato.</a:t>
            </a:r>
            <a:endParaRPr/>
          </a:p>
        </p:txBody>
      </p:sp>
      <p:sp>
        <p:nvSpPr>
          <p:cNvPr id="156" name="Google Shape;156;p10:notes"/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11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2" name="Google Shape;172;p11:notes"/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 i="0" dirty="0"/>
              <a:t>Oltre agli ormoni della fame, anche i </a:t>
            </a:r>
            <a:r>
              <a:rPr lang="en-US" b="1" i="0" dirty="0"/>
              <a:t>neurotrasmettitori </a:t>
            </a:r>
            <a:r>
              <a:rPr lang="en-US" i="0" dirty="0"/>
              <a:t>svolgono un ruolo cruciale nel comportamento alimentare. I tre attori principali sono la serotonina, la dopamina e il cortisolo.</a:t>
            </a:r>
            <a:endParaRPr dirty="0"/>
          </a:p>
          <a:p>
            <a:pPr marL="0" lvl="0" indent="-76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 i="0" dirty="0"/>
              <a:t>La </a:t>
            </a:r>
            <a:r>
              <a:rPr lang="en-US" b="1" i="0" dirty="0"/>
              <a:t>serotonina </a:t>
            </a:r>
            <a:r>
              <a:rPr lang="en-US" i="0" dirty="0"/>
              <a:t>aiuta a regolare l'umore e la sazietà. Nell'anoressia si riscontrano </a:t>
            </a:r>
            <a:r>
              <a:rPr lang="en-US" b="1" i="0" dirty="0"/>
              <a:t>livelli elevati di serotonina</a:t>
            </a:r>
            <a:r>
              <a:rPr lang="en-US" i="0" dirty="0"/>
              <a:t>, che possono contribuire all'ansia e all'eccessivo autocontrollo sul cibo.</a:t>
            </a:r>
            <a:endParaRPr dirty="0"/>
          </a:p>
          <a:p>
            <a:pPr marL="0" lvl="0" indent="-76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 b="1" i="0" dirty="0"/>
              <a:t>La dopamina </a:t>
            </a:r>
            <a:r>
              <a:rPr lang="en-US" i="0" dirty="0"/>
              <a:t>è legata al </a:t>
            </a:r>
            <a:r>
              <a:rPr lang="en-US" b="1" i="0" dirty="0"/>
              <a:t>sistema di ricompensa </a:t>
            </a:r>
            <a:r>
              <a:rPr lang="en-US" i="0" dirty="0"/>
              <a:t>del cervello. Nel disturbo da abbuffata, spesso si verifica </a:t>
            </a:r>
            <a:r>
              <a:rPr lang="en-US" b="1" i="0" dirty="0"/>
              <a:t>un aumento dell'attività della dopamina</a:t>
            </a:r>
            <a:r>
              <a:rPr lang="en-US" i="0" dirty="0"/>
              <a:t>, che può far sentire i cibi ad alto contenuto calorico più gratificanti, portando a un'alimentazione compulsiva.</a:t>
            </a:r>
            <a:endParaRPr dirty="0"/>
          </a:p>
          <a:p>
            <a:pPr marL="0" lvl="0" indent="-76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 b="1" i="0" dirty="0"/>
              <a:t>Il cortisolo</a:t>
            </a:r>
            <a:r>
              <a:rPr lang="en-US" i="0" dirty="0"/>
              <a:t>, l'ormone dello stress, è spesso elevato nei disturbi alimentari. Lo stress cronico può alterare la regolazione dell'appetito, aumentare il desiderio di cibi ad alto contenuto energetico e contribuire all'alimentazione emotiva.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i="0" dirty="0"/>
              <a:t>Queste perturbazioni spiegano perché i soggetti affetti da disturbi alimentari spesso manifestano risposte emotive estreme al cibo. In seguito esamineremo come questi disturbi influenzano gli ormoni e il metabolismo.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3" name="Google Shape;173;p11:notes"/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12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9" name="Google Shape;189;p12:notes"/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Il cibo non è solo carburante, ma anche una fonte di piacere. La dopamina è il neurotrasmettitore chiave del circuito della ricompensa. Nei disturbi come le abbuffate, questo sistema è iperattivato. Le persone possono mangiare in modo compulsivo non perché hanno fame, ma perché il loro cervello cerca piacere o sollievo. Nelle ED restrittive, il piacere è spesso sostituito dall'ansia o dal senso di colpa.</a:t>
            </a:r>
            <a:endParaRPr/>
          </a:p>
        </p:txBody>
      </p:sp>
      <p:sp>
        <p:nvSpPr>
          <p:cNvPr id="190" name="Google Shape;190;p12:notes"/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13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2" name="Google Shape;202;p13:notes"/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 i="0" dirty="0"/>
              <a:t>Se non trattati, i disturbi alimentari possono portare a </a:t>
            </a:r>
            <a:r>
              <a:rPr lang="en-US" b="1" i="0" dirty="0"/>
              <a:t>danni </a:t>
            </a:r>
            <a:r>
              <a:rPr lang="en-US" i="0" dirty="0"/>
              <a:t>gravi e talvolta </a:t>
            </a:r>
            <a:r>
              <a:rPr lang="en-US" b="1" i="0" dirty="0"/>
              <a:t>irreversibili </a:t>
            </a:r>
            <a:r>
              <a:rPr lang="en-US" i="0" dirty="0"/>
              <a:t>a più sistemi di organi:</a:t>
            </a:r>
            <a:endParaRPr dirty="0"/>
          </a:p>
          <a:p>
            <a:pPr marL="0" lvl="0" indent="-76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 b="1" i="0" dirty="0"/>
              <a:t>Il sistema cardiovascolare </a:t>
            </a:r>
            <a:r>
              <a:rPr lang="en-US" i="0" dirty="0"/>
              <a:t>soffre a causa della </a:t>
            </a:r>
            <a:r>
              <a:rPr lang="en-US" b="1" i="0" dirty="0"/>
              <a:t>bradicardia (rallentamento della frequenza cardiaca), dell'ipotensione (bassa pressione sanguigna) e delle aritmie</a:t>
            </a:r>
            <a:r>
              <a:rPr lang="en-US" i="0" dirty="0"/>
              <a:t>, in particolare nell'anoressia dovuta alla malnutrizione.</a:t>
            </a:r>
            <a:endParaRPr dirty="0"/>
          </a:p>
          <a:p>
            <a:pPr marL="0" lvl="0" indent="-76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 b="1" i="0" dirty="0"/>
              <a:t>L'apparato gastrointestinale </a:t>
            </a:r>
            <a:r>
              <a:rPr lang="en-US" i="0" dirty="0"/>
              <a:t>è colpito dalla </a:t>
            </a:r>
            <a:r>
              <a:rPr lang="en-US" b="1" i="0" dirty="0"/>
              <a:t>gastroparesi </a:t>
            </a:r>
            <a:r>
              <a:rPr lang="en-US" i="0" dirty="0"/>
              <a:t>(ritardo nello svuotamento dello stomaco), che provoca gonfiore e problemi digestivi. Anche le alterazioni del microbiota intestinale possono contribuire alle continue difficoltà alimentari.</a:t>
            </a:r>
            <a:endParaRPr dirty="0"/>
          </a:p>
          <a:p>
            <a:pPr marL="0" lvl="0" indent="-76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 b="1" i="0" dirty="0"/>
              <a:t>Il sistema scheletrico </a:t>
            </a:r>
            <a:r>
              <a:rPr lang="en-US" i="0" dirty="0"/>
              <a:t>è particolarmente vulnerabile. Molti individui affetti da anoressia sviluppano </a:t>
            </a:r>
            <a:r>
              <a:rPr lang="en-US" b="1" i="0" dirty="0"/>
              <a:t>un'osteoporosi precoce a </a:t>
            </a:r>
            <a:r>
              <a:rPr lang="en-US" i="0" dirty="0"/>
              <a:t>causa della mancanza di calcio e di estrogeni, aumentando il rischio di fratture.</a:t>
            </a:r>
            <a:endParaRPr dirty="0"/>
          </a:p>
          <a:p>
            <a:pPr marL="0" lvl="0" indent="-76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 i="0" dirty="0"/>
              <a:t>Nei casi gravi di malnutrizione</a:t>
            </a:r>
            <a:r>
              <a:rPr lang="en-US" b="1" i="0" dirty="0"/>
              <a:t>, il sistema nervoso centrale </a:t>
            </a:r>
            <a:r>
              <a:rPr lang="en-US" i="0" dirty="0"/>
              <a:t>subisce un'</a:t>
            </a:r>
            <a:r>
              <a:rPr lang="en-US" b="1" i="0" dirty="0"/>
              <a:t>atrofia cerebrale </a:t>
            </a:r>
            <a:r>
              <a:rPr lang="en-US" i="0" dirty="0"/>
              <a:t>che porta a difficoltà di concentrazione e instabilità emotiva.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03" name="Google Shape;203;p13:notes"/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14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8" name="Google Shape;228;p14:notes"/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Quando il corpo percepisce una restrizione cronica, entra in modalità di risparmio energetico. Il tasso metabolico basale diminuisce. Il corpo rallenta la frequenza cardiaca (bradicardia), riduce la temperatura corporea (ipotermia) e abbassa la pressione sanguigna (ipotensione). Si tratta di adattamenti destinati alla sopravvivenza, ma che possono diventare pericolosi per la vita se non vengono invertiti.</a:t>
            </a:r>
            <a:endParaRPr/>
          </a:p>
        </p:txBody>
      </p:sp>
      <p:sp>
        <p:nvSpPr>
          <p:cNvPr id="229" name="Google Shape;229;p14:notes"/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15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1" name="Google Shape;241;p15:notes"/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 i="0" dirty="0"/>
              <a:t>I disturbi alimentari non alterano solo la chimica del cervello, ma anche </a:t>
            </a:r>
            <a:r>
              <a:rPr lang="en-US" b="1" i="0" dirty="0"/>
              <a:t>il sistema endocrino</a:t>
            </a:r>
            <a:r>
              <a:rPr lang="en-US" i="0" dirty="0"/>
              <a:t>. Vediamo come suddividere i disturbi:</a:t>
            </a:r>
            <a:endParaRPr dirty="0"/>
          </a:p>
          <a:p>
            <a:pPr marL="0" lvl="0" indent="-76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 b="1" i="0" dirty="0"/>
              <a:t>Anoressia nervosa: </a:t>
            </a:r>
            <a:r>
              <a:rPr lang="en-US" i="0" dirty="0"/>
              <a:t>L'organismo entra in uno </a:t>
            </a:r>
            <a:r>
              <a:rPr lang="en-US" b="1" i="0" dirty="0"/>
              <a:t>stato di conservazione dell'energia</a:t>
            </a:r>
            <a:r>
              <a:rPr lang="en-US" i="0" dirty="0"/>
              <a:t>. La tiroide rallenta (portando all'</a:t>
            </a:r>
            <a:r>
              <a:rPr lang="en-US" b="1" i="0" dirty="0"/>
              <a:t>ipotiroidismo</a:t>
            </a:r>
            <a:r>
              <a:rPr lang="en-US" i="0" dirty="0"/>
              <a:t>), i livelli di cortisolo aumentano (causando </a:t>
            </a:r>
            <a:r>
              <a:rPr lang="en-US" b="1" i="0" dirty="0"/>
              <a:t>stress e disgregazione muscolare</a:t>
            </a:r>
            <a:r>
              <a:rPr lang="en-US" i="0" dirty="0"/>
              <a:t>) e gli ormoni riproduttivi diminuiscono (con conseguente </a:t>
            </a:r>
            <a:r>
              <a:rPr lang="en-US" b="1" i="0" dirty="0"/>
              <a:t>amenorrea nelle donne</a:t>
            </a:r>
            <a:r>
              <a:rPr lang="en-US" i="0" dirty="0"/>
              <a:t>).</a:t>
            </a:r>
            <a:endParaRPr dirty="0"/>
          </a:p>
          <a:p>
            <a:pPr marL="0" lvl="0" indent="-76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 b="1" i="0" dirty="0"/>
              <a:t>Bulimia nervosa e disturbo da alimentazione incontrollata: </a:t>
            </a:r>
            <a:r>
              <a:rPr lang="en-US" i="0" dirty="0"/>
              <a:t>Il ciclo ripetuto di </a:t>
            </a:r>
            <a:r>
              <a:rPr lang="en-US" b="1" i="0" dirty="0"/>
              <a:t>mangiare troppo e spurgare </a:t>
            </a:r>
            <a:r>
              <a:rPr lang="en-US" i="0" dirty="0"/>
              <a:t>o di </a:t>
            </a:r>
            <a:r>
              <a:rPr lang="en-US" b="1" i="0" dirty="0"/>
              <a:t>abbuffarsi senza spurgare </a:t>
            </a:r>
            <a:r>
              <a:rPr lang="en-US" i="0" dirty="0"/>
              <a:t>provoca </a:t>
            </a:r>
            <a:r>
              <a:rPr lang="en-US" b="1" i="0" dirty="0"/>
              <a:t>insulino-resistenza</a:t>
            </a:r>
            <a:r>
              <a:rPr lang="en-US" i="0" dirty="0"/>
              <a:t>, che può aumentare il rischio di diabete.</a:t>
            </a:r>
            <a:endParaRPr dirty="0"/>
          </a:p>
          <a:p>
            <a:pPr marL="0" lvl="0" indent="-76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 b="1" i="0" dirty="0"/>
              <a:t>Bigoressia (dismorfia muscolare): </a:t>
            </a:r>
            <a:r>
              <a:rPr lang="en-US" i="0" dirty="0"/>
              <a:t>Spesso associata all'</a:t>
            </a:r>
            <a:r>
              <a:rPr lang="en-US" b="1" i="0" dirty="0"/>
              <a:t>esercizio fisico eccessivo e all'uso di steroidi</a:t>
            </a:r>
            <a:r>
              <a:rPr lang="en-US" i="0" dirty="0"/>
              <a:t>, che portano a </a:t>
            </a:r>
            <a:r>
              <a:rPr lang="en-US" b="1" i="0" dirty="0"/>
              <a:t>squilibri ormonali</a:t>
            </a:r>
            <a:r>
              <a:rPr lang="en-US" i="0" dirty="0"/>
              <a:t>, tra cui la soppressione della produzione di testosterone o estrogeni.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i="0" dirty="0"/>
              <a:t>Questi cambiamenti endocrini hanno effetti profondi sul metabolismo e sulla salute generale. </a:t>
            </a:r>
            <a:endParaRPr dirty="0"/>
          </a:p>
        </p:txBody>
      </p:sp>
      <p:sp>
        <p:nvSpPr>
          <p:cNvPr id="242" name="Google Shape;242;p15:notes"/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16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3" name="Google Shape;253;p16:notes"/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▪"/>
            </a:pPr>
            <a:r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Inibizione dell'asse ipotalamo-ipofisi-gonadi (HPG)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▪"/>
            </a:pPr>
            <a:r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Riduzione di GnRH, LH e FSH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▪"/>
            </a:pPr>
            <a:r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Diminuzione degli estrogeni → amenorrea secondaria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▪"/>
            </a:pPr>
            <a:r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Indicatore precoce di stress metabolico e rischio osseo</a:t>
            </a:r>
            <a:endParaRPr/>
          </a:p>
          <a:p>
            <a:pPr marL="285750" marR="0" lvl="0" indent="-2095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None/>
            </a:pP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Una delle prime conseguenze endocrine della malnutrizione è la soppressione dell'asse ipotalamo-ipofisi-gonadi, che regola la funzione riproduttiva.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 condizioni di stress energetico, l'organismo interpreta la carenza come una condizione non favorevole alla gravidanza: l'ipotalamo riduce la secrezione di GnRH, con un conseguente calo di LH e FSH.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Questo porta a una diminuzione degli estrogeni e, nelle donne, alla scomparsa del ciclo mestruale: si parla di amenorrea ipotalamica.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È un segnale precoce e importante, anche perché la carenza di estrogeni ha un impatto negativo sulla salute delle ossa.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Nelle adolescenti e nelle giovani donne, l'amenorrea non va mai sottovalutata: può essere uno dei primi segnali di allarme di un disturbo alimentare in fase iniziale</a:t>
            </a:r>
            <a:endParaRPr/>
          </a:p>
        </p:txBody>
      </p:sp>
      <p:sp>
        <p:nvSpPr>
          <p:cNvPr id="254" name="Google Shape;254;p16:notes"/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17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6" name="Google Shape;266;p17:notes"/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Quando il corpo entra in uno stato di restrizione energetica, come accade in molti disturbi alimentari, inizia a consumare se stesso. Il muscolo, pur essendo essenziale per la forza e la salute metabolica, diventa una fonte di energia.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Ciò comporta una perdita di massa magra e una riduzione delle prestazioni fisiche.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Il paradosso è che anche chi appare "in forma" può nascondere un profondo catabolismo. Un corpo tonico non è sempre un corpo sano.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Per un allenatore è fondamentale guardare oltre l'aspetto esteriore e interrogarsi sulle reali condizioni fisiologiche dell'atleta.</a:t>
            </a:r>
            <a:endParaRPr dirty="0"/>
          </a:p>
        </p:txBody>
      </p:sp>
      <p:sp>
        <p:nvSpPr>
          <p:cNvPr id="267" name="Google Shape;267;p17:notes"/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18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9" name="Google Shape;279;p18:notes"/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Uno degli effetti più gravi e sottili della restrizione energetica nei disturbi alimentari è la compromissione della salute delle ossa.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Quando il corpo è in deficit, riduce la produzione di ormoni sessuali come gli estrogeni, essenziali per mantenere la densità ossea.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Inoltre, con un intestino rallentato e un'alimentazione scorretta, diminuisce anche l'assorbimento del calcio.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Il risultato? Anche le ragazze più giovani possono sviluppare osteopenia o addirittura osteoporosi, con un rischio reale di fratture da stress.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Per chi si allena, questo è un campanello d'allarme che non deve essere ignorato.</a:t>
            </a:r>
            <a:endParaRPr dirty="0"/>
          </a:p>
        </p:txBody>
      </p:sp>
      <p:sp>
        <p:nvSpPr>
          <p:cNvPr id="280" name="Google Shape;280;p18:notes"/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19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>
          <a:extLst>
            <a:ext uri="{FF2B5EF4-FFF2-40B4-BE49-F238E27FC236}">
              <a16:creationId xmlns:a16="http://schemas.microsoft.com/office/drawing/2014/main" id="{C473B806-20E7-8D08-CEB4-813F3BE261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3:notes">
            <a:extLst>
              <a:ext uri="{FF2B5EF4-FFF2-40B4-BE49-F238E27FC236}">
                <a16:creationId xmlns:a16="http://schemas.microsoft.com/office/drawing/2014/main" id="{825BD225-7CDF-7DFA-AE7C-DD1DD1E6439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3:notes">
            <a:extLst>
              <a:ext uri="{FF2B5EF4-FFF2-40B4-BE49-F238E27FC236}">
                <a16:creationId xmlns:a16="http://schemas.microsoft.com/office/drawing/2014/main" id="{70F3E40D-D2BF-62B3-285B-21CE85D4DFC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9" name="Google Shape;59;p3:notes">
            <a:extLst>
              <a:ext uri="{FF2B5EF4-FFF2-40B4-BE49-F238E27FC236}">
                <a16:creationId xmlns:a16="http://schemas.microsoft.com/office/drawing/2014/main" id="{7EE965ED-B763-4865-512C-992FDCC1986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497135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3" name="Google Shape;293;p19:notes"/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Il cuore, come qualsiasi altro muscolo, risente della malnutrizione. In caso di restrizione calorica, rallenta la frequenza cardiaca - un meccanismo di risparmio energetico che porta a bradicardia e ipotensione.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Nei casi più gravi, il cuore perde massa muscolare e diventa meno efficiente.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Inoltre, la deplezione di elettroliti può alterare la conduzione elettrica del cuore: Il prolungamento del QT è un segno pericoloso, perché può portare a gravi aritmie o addirittura alla morte improvvisa.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Per questo motivo, in presenza di ED, anche piccoli sforzi possono essere rischiosi: svenimenti e collassi non sono rari.</a:t>
            </a:r>
            <a:endParaRPr/>
          </a:p>
        </p:txBody>
      </p:sp>
      <p:sp>
        <p:nvSpPr>
          <p:cNvPr id="294" name="Google Shape;294;p19:notes"/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20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7" name="Google Shape;307;p20:notes"/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Il tratto gastrointestinale è uno dei sistemi più colpiti dai disturbi alimentari.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La gastroparesi, o svuotamento gastrico lento, è molto comune: la persona si sente piena dopo pochi bocconi, con nausea e gonfiore persistente.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Anche la motilità intestinale rallenta drasticamente, causando una costipazione cronica che può peggiorare il disagio addominale.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 coloro che ricorrono al vomito autoindotto, possono comparire esofagite, infiammazione della mucosa gastrica e pericolosi squilibri elettrolitici, come l'ipokaliemia.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L'uso cronico di lassativi porta anche a danni intestinali e alla perdita del normale riflesso di evacuazione.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Questi sintomi non sono solo secondari: spesso alimentano un circolo vizioso di disagio corporeo e ulteriori restrizioni</a:t>
            </a:r>
            <a:endParaRPr/>
          </a:p>
        </p:txBody>
      </p:sp>
      <p:sp>
        <p:nvSpPr>
          <p:cNvPr id="308" name="Google Shape;308;p20:notes"/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21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0" name="Google Shape;320;p21:notes"/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Anche il sistema immunitario subisce profonde alterazioni nei disturbi alimentari.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In condizioni di anoressia, la grave malnutrizione provoca un crollo delle difese immunitarie, rendendo l'organismo più vulnerabile a infezioni ricorrenti, anche banali.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In disturbi come la bulimia o il binge eating disorder, invece, si osserva uno stato di infiammazione cronica: le cellule adipose rilasciano citochine proinfiammatorie e si attivano i processi di stress ossidativo.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Anche il microbiota intestinale, che svolge un ruolo chiave nella regolazione dell'immunità e del metabolismo, subisce alterazioni significative.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Il risultato? Il corpo recupera più lentamente, è meno resistente agli sforzi e più esposto a problemi cronici.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È importante sapere che un sistema immunitario alterato è un segnale sistemico di sofferenza: ignorarlo può portare a gravi conseguenze.</a:t>
            </a:r>
            <a:endParaRPr dirty="0"/>
          </a:p>
        </p:txBody>
      </p:sp>
      <p:sp>
        <p:nvSpPr>
          <p:cNvPr id="321" name="Google Shape;321;p21:notes"/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22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3" name="Google Shape;333;p22:notes"/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Nei disturbi alimentari la sofferenza non è solo fisica: anche il cervello è profondamente coinvolto.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Nei pazienti affetti da anoressia nervosa si osserva una riduzione del volume cerebrale, in particolare della corteccia cerebrale e della materia grigia. Questo è un effetto diretto della mancanza di nutrienti essenziali per il metabolismo neuronale.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Inoltre, gli studi di neuroimaging mostrano alterazioni nella connettività tra le aree coinvolte nel controllo emotivo, nella regolazione del comportamento e nel sistema di ricompensa.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Questi cambiamenti si traducono in deficit cognitivi visibili: difficoltà di attenzione, rigidità mentale, problemi di memoria.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La buona notizia è che molte di queste alterazioni sono parzialmente reversibili con il recupero e la terapia nutrizionale.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Anche la neuroplasticità ha bisogno di energia: è un concetto importante per capire che "nutrire il cervello" è essenziale per guarire veramente.</a:t>
            </a:r>
            <a:endParaRPr dirty="0"/>
          </a:p>
        </p:txBody>
      </p:sp>
      <p:sp>
        <p:nvSpPr>
          <p:cNvPr id="334" name="Google Shape;334;p22:notes"/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23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6" name="Google Shape;346;p23:notes"/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Anche il sonno è profondamente alterato nei disturbi alimentari, e non solo per motivi psicologici.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Le persone in restrizione calorica spesso dormono poco e male. L'organismo, privato di energia, entra in uno stato di ipervigilanza metabolica: è come se fosse "in allerta", alla ricerca di cibo, e fatica a entrare in una fase di sonno profondo.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Inoltre, lo squilibrio neuroendocrino, soprattutto a livello dell'asse ipotalamo-ipofisi-surrene, genera un aumento del cortisolo, l'ormone dello stress, che ostacola l'addormentamento.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Nei casi di bulimia e abbuffate, gli sbalzi glicemici e la digestione notturna possono disturbare ulteriormente il riposo.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Per un trainer, osservare la stanchezza cronica, la difficoltà di concentrazione o lo scarso recupero post-allenamento può essere un segno che il sonno, e quindi l'organismo, non funziona correttamente.</a:t>
            </a:r>
            <a:endParaRPr dirty="0"/>
          </a:p>
        </p:txBody>
      </p:sp>
      <p:sp>
        <p:nvSpPr>
          <p:cNvPr id="347" name="Google Shape;347;p23:notes"/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24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9" name="Google Shape;359;p24:notes"/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La bigoressia, o dismorfia muscolare, è un disturbo ancora poco conosciuto. A differenza dell'anoressia, in questo caso l'ossessione riguarda la massa muscolare e la definizione del corpo.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Chi ne soffre si sottopone a regimi di allenamento estremi, abbinati a diete rigidamente controllate, spesso carenti di calorie, micronutrienti e grassi essenziali.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Le apparenze possono ingannare: vediamo corpi atletici e scolpiti... ma all'interno possono esserci bradicardia, ipogonadismo, osteopenia, segni tipici di un deficit energetico cronico.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In palestra, un ragazzo o una ragazza ipermotivati possono nascondere un disturbo alimentare mascherato da "dedizione".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È un paradosso pericoloso: l'immagine esterna nasconde un organismo in crisi.</a:t>
            </a:r>
            <a:endParaRPr dirty="0"/>
          </a:p>
        </p:txBody>
      </p:sp>
      <p:sp>
        <p:nvSpPr>
          <p:cNvPr id="360" name="Google Shape;360;p24:notes"/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25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2" name="Google Shape;372;p25:notes"/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Il concetto di Red-S è nato per superare la "triade dell'atleta donna" (amenorrea, osteoporosi, disturbi alimentari) e riconoscere che il relativo deficit energetico colpisce le atlete di tutti i sessi.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Si verifica quando l'apporto calorico non copre il dispendio energetico, anche se l'atleta non ha perso visibilmente peso.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Le conseguenze si ripercuotono su tutti i sistemi: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Ormoni: calo del testosterone, degli estrogeni, alterazioni della tiroide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Ossa: fragilità, fratture da stress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Immunità: maggiore suscettibilità alle infezioni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Cuore: bradicardia, aritmie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Cervello: umore depresso, riduzione della concentrazione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Prestazioni: calo della forza e della resistenza, aumento del rischio di lesioni.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Per un personal trainer è fondamentale riconoscere i segnali della Red-S: è la sindrome del corpo che si consuma in silenzio, anche se sembra 'allenato'.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▪"/>
            </a:pPr>
            <a:r>
              <a:rPr 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Deficit energetico cronico rispetto al fabbisogno</a:t>
            </a:r>
            <a:endParaRPr dirty="0"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▪"/>
            </a:pPr>
            <a:r>
              <a:rPr 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Coinvolgimento ormonale, immunitario, osseo, cardiovascolare e psicologico</a:t>
            </a:r>
            <a:endParaRPr dirty="0"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▪"/>
            </a:pPr>
            <a:r>
              <a:rPr 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Evoluzione del concetto di triade dell'atleta donna</a:t>
            </a:r>
            <a:endParaRPr dirty="0"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▪"/>
            </a:pPr>
            <a:r>
              <a:rPr 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Rischio in entrambi i sessi e in tutte le discipline sportive</a:t>
            </a:r>
            <a:endParaRPr dirty="0"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▪"/>
            </a:pPr>
            <a:r>
              <a:rPr 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Impatto sulla salute e sulle prestazioni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3" name="Google Shape;373;p25:notes"/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26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84" name="Google Shape;384;p26:notes"/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dirty="0"/>
          </a:p>
        </p:txBody>
      </p:sp>
      <p:sp>
        <p:nvSpPr>
          <p:cNvPr id="385" name="Google Shape;385;p26:notes"/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27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>
          <a:extLst>
            <a:ext uri="{FF2B5EF4-FFF2-40B4-BE49-F238E27FC236}">
              <a16:creationId xmlns:a16="http://schemas.microsoft.com/office/drawing/2014/main" id="{FD076597-3821-2299-E388-CED751C553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3:notes">
            <a:extLst>
              <a:ext uri="{FF2B5EF4-FFF2-40B4-BE49-F238E27FC236}">
                <a16:creationId xmlns:a16="http://schemas.microsoft.com/office/drawing/2014/main" id="{04AFCE50-817B-EE1B-A2B1-5D92D329163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3:notes">
            <a:extLst>
              <a:ext uri="{FF2B5EF4-FFF2-40B4-BE49-F238E27FC236}">
                <a16:creationId xmlns:a16="http://schemas.microsoft.com/office/drawing/2014/main" id="{80F51B7D-9B40-1811-C75B-BBDF73B1EA1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Sebbene le ED siano di natura psichiatrica, hanno anche profonde conseguenze sul corpo e la loro comprensione può davvero aiutare i professionisti del fitness a individuare i primi segnali e a promuovere la salute dei clienti. Perché iniziamo dal corpo e non dal cervello? Perché i cambiamenti fisici spesso si manifestano prima che venga fatta una diagnosi. Gli allenatori, a differenza degli psichiatri, sono a contatto con il corpo, ogni giorno. Potreste notare perdita di peso, debolezza, eccessivo esercizio fisico, cose che ad altri potrebbero sfuggire. Ecco perché il vostro ruolo può essere davvero preventivo.</a:t>
            </a:r>
            <a:endParaRPr dirty="0"/>
          </a:p>
        </p:txBody>
      </p:sp>
      <p:sp>
        <p:nvSpPr>
          <p:cNvPr id="59" name="Google Shape;59;p3:notes">
            <a:extLst>
              <a:ext uri="{FF2B5EF4-FFF2-40B4-BE49-F238E27FC236}">
                <a16:creationId xmlns:a16="http://schemas.microsoft.com/office/drawing/2014/main" id="{5DC4DB13-D925-EF1E-306D-0465AAB8DD9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646859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4" name="Google Shape;74;p4:notes"/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dirty="0"/>
          </a:p>
        </p:txBody>
      </p:sp>
      <p:sp>
        <p:nvSpPr>
          <p:cNvPr id="75" name="Google Shape;75;p4:notes"/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9" name="Google Shape;89;p5:notes"/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i="0"/>
          </a:p>
        </p:txBody>
      </p:sp>
      <p:sp>
        <p:nvSpPr>
          <p:cNvPr id="90" name="Google Shape;90;p5:notes"/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2" name="Google Shape;102;p6:notes"/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Parliamo di un concetto basilare ma fondamentale: il bilancio energetico.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Ogni giorno introduciamo energia attraverso il cibo, ed è questa energia che il nostro corpo utilizza per vivere, muoversi, pensare, digerire e persino dormire.</a:t>
            </a:r>
            <a:endParaRPr dirty="0"/>
          </a:p>
        </p:txBody>
      </p:sp>
      <p:sp>
        <p:nvSpPr>
          <p:cNvPr id="103" name="Google Shape;103;p6:notes"/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>
          <a:extLst>
            <a:ext uri="{FF2B5EF4-FFF2-40B4-BE49-F238E27FC236}">
              <a16:creationId xmlns:a16="http://schemas.microsoft.com/office/drawing/2014/main" id="{CE2B09DE-68D2-AE89-8ECB-CC0C4E9F77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6:notes">
            <a:extLst>
              <a:ext uri="{FF2B5EF4-FFF2-40B4-BE49-F238E27FC236}">
                <a16:creationId xmlns:a16="http://schemas.microsoft.com/office/drawing/2014/main" id="{043EE850-D305-8715-F553-98F01A976F2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2" name="Google Shape;102;p6:notes">
            <a:extLst>
              <a:ext uri="{FF2B5EF4-FFF2-40B4-BE49-F238E27FC236}">
                <a16:creationId xmlns:a16="http://schemas.microsoft.com/office/drawing/2014/main" id="{2621D3CE-5159-A346-3959-C0D46875DF7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Quando l'energia introdotta, cioè l'assunzione, è inferiore all'energia consumata, cioè il dispendio, l'organismo entra in quello che chiamiamo bilancio energetico negativo.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Questo può accadere volontariamente - come nel caso di restrizioni alimentari eccessive - o involontariamente, ad esempio quando si aumenta molto l'attività fisica senza compensare con un'alimentazione adeguata.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Nei disturbi alimentari come l'anoressia o la </a:t>
            </a:r>
            <a:r>
              <a:rPr lang="en-US" dirty="0" err="1"/>
              <a:t>vigoressia</a:t>
            </a:r>
            <a:r>
              <a:rPr lang="en-US" dirty="0"/>
              <a:t>, questo squilibrio è spesso cronico e profondo e può portare l'organismo a utilizzare i propri tessuti come fonte di energia.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È il punto di partenza di molte alterazioni fisiologiche che vedremo tra poco. Come addestratore, imparare a riconoscere uno stato di equilibrio negativo persistente può davvero fare la differenza.</a:t>
            </a:r>
            <a:endParaRPr dirty="0"/>
          </a:p>
        </p:txBody>
      </p:sp>
      <p:sp>
        <p:nvSpPr>
          <p:cNvPr id="103" name="Google Shape;103;p6:notes">
            <a:extLst>
              <a:ext uri="{FF2B5EF4-FFF2-40B4-BE49-F238E27FC236}">
                <a16:creationId xmlns:a16="http://schemas.microsoft.com/office/drawing/2014/main" id="{CF258E82-9362-6EB8-63F9-2783E4F1A86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843330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6" name="Google Shape;116;p7:notes"/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La fame può essere biologica: mangiamo perché il nostro corpo ha bisogno di carburante. Ma può anche essere di tipo edonico, cioè guidata da emozioni, stress o piacere. Queste due forme di fame sono regolate da sistemi cerebrali diversi. La corteccia prefrontale ci aiuta a fare scelte alimentari consapevoli, mentre il sistema limbico collega il cibo al comfort e al piacere. Nelle ED, questo equilibrio viene spesso perso.</a:t>
            </a:r>
            <a:endParaRPr/>
          </a:p>
        </p:txBody>
      </p:sp>
      <p:sp>
        <p:nvSpPr>
          <p:cNvPr id="117" name="Google Shape;117;p7:notes"/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8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" name="Google Shape;130;p8:notes"/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 i="0" dirty="0"/>
              <a:t>Per comprendere le ED, dobbiamo innanzitutto esaminare come viene regolato l'appetito. L</a:t>
            </a:r>
            <a:r>
              <a:rPr lang="en-US" b="1" i="0" dirty="0"/>
              <a:t>'ipotalamo </a:t>
            </a:r>
            <a:r>
              <a:rPr lang="en-US" i="0" dirty="0"/>
              <a:t>è la regione cerebrale chiave responsabile della fame e della sazietà. All'interno dell'ipotalamo sono presenti due gruppi principali di neuroni che controllano il comportamento alimentare: i </a:t>
            </a:r>
            <a:r>
              <a:rPr lang="en-US" b="1" i="0" dirty="0"/>
              <a:t>neuroni </a:t>
            </a:r>
            <a:r>
              <a:rPr lang="en-US" b="1" i="0" dirty="0" err="1"/>
              <a:t>NPY/AgRP</a:t>
            </a:r>
            <a:r>
              <a:rPr lang="en-US" i="0" dirty="0"/>
              <a:t>, che </a:t>
            </a:r>
            <a:r>
              <a:rPr lang="en-US" b="1" i="0" dirty="0"/>
              <a:t>stimolano la fame</a:t>
            </a:r>
            <a:r>
              <a:rPr lang="en-US" i="0" dirty="0"/>
              <a:t>, e i </a:t>
            </a:r>
            <a:r>
              <a:rPr lang="en-US" b="1" i="0" dirty="0"/>
              <a:t>neuroni POMC</a:t>
            </a:r>
            <a:r>
              <a:rPr lang="en-US" i="0" dirty="0"/>
              <a:t>, che </a:t>
            </a:r>
            <a:r>
              <a:rPr lang="en-US" b="1" i="0" dirty="0"/>
              <a:t>promuovono la sazietà</a:t>
            </a:r>
            <a:r>
              <a:rPr lang="en-US" i="0" dirty="0"/>
              <a:t>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 i="0" dirty="0"/>
              <a:t>Questi neuroni ricevono segnali dal corpo attraverso ormoni chiave. </a:t>
            </a:r>
            <a:r>
              <a:rPr lang="en-US" b="1" i="0" dirty="0"/>
              <a:t>La grelina</a:t>
            </a:r>
            <a:r>
              <a:rPr lang="en-US" i="0" dirty="0"/>
              <a:t>, spesso chiamata "ormone della fame", aumenta prima dei pasti, facendoci sentire affamati. La </a:t>
            </a:r>
            <a:r>
              <a:rPr lang="en-US" b="1" i="0" dirty="0"/>
              <a:t>leptina</a:t>
            </a:r>
            <a:r>
              <a:rPr lang="en-US" i="0" dirty="0"/>
              <a:t>, invece, prodotta dalle cellule adipose, segnala la sazietà e aiuta a regolare il bilancio energetico.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 i="0" dirty="0"/>
              <a:t>Nell'anoressia nervosa, gli studi mostrano un'</a:t>
            </a:r>
            <a:r>
              <a:rPr lang="en-US" b="1" i="0" dirty="0"/>
              <a:t>alterata segnalazione della leptina</a:t>
            </a:r>
            <a:r>
              <a:rPr lang="en-US" i="0" dirty="0"/>
              <a:t>, che può contribuire alla soppressione dei segnali di fame. Al contrario, i soggetti con disturbo da binge eating possono avere una risposta ridotta alla leptina, con conseguente difficoltà a riconoscere la sazietà.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i="0" dirty="0"/>
              <a:t>La comprensione di questi meccanismi ci aiuta a capire perché i disturbi alimentari non riguardano solo la forza di volontà, ma implicano complesse alterazioni neurobiologiche. Esaminiamo poi il ruolo dei neurotrasmettitori in queste condizioni.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1" name="Google Shape;131;p8:notes"/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fault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8"/>
          <p:cNvSpPr txBox="1"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8"/>
          <p:cNvSpPr txBox="1">
            <a:spLocks noGrp="1"/>
          </p:cNvSpPr>
          <p:nvPr>
            <p:ph type="subTitle" idx="1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28"/>
          <p:cNvSpPr txBox="1">
            <a:spLocks noGrp="1"/>
          </p:cNvSpPr>
          <p:nvPr>
            <p:ph type="ftr" idx="11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8"/>
          <p:cNvSpPr txBox="1">
            <a:spLocks noGrp="1"/>
          </p:cNvSpPr>
          <p:nvPr>
            <p:ph type="sldNum" idx="12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lvl="1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0" lvl="2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0" lvl="3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0" lvl="4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0" lvl="5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0" lvl="6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0" lvl="7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0" lvl="8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  <p:sp>
        <p:nvSpPr>
          <p:cNvPr id="20" name="Google Shape;20;p28"/>
          <p:cNvSpPr txBox="1">
            <a:spLocks noGrp="1"/>
          </p:cNvSpPr>
          <p:nvPr>
            <p:ph type="dt" idx="10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7"/>
          <p:cNvSpPr txBox="1"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7"/>
          <p:cNvSpPr txBox="1">
            <a:spLocks noGrp="1"/>
          </p:cNvSpPr>
          <p:nvPr>
            <p:ph type="body" idx="1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27"/>
          <p:cNvSpPr txBox="1">
            <a:spLocks noGrp="1"/>
          </p:cNvSpPr>
          <p:nvPr>
            <p:ph type="dt" idx="10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27"/>
          <p:cNvSpPr txBox="1">
            <a:spLocks noGrp="1"/>
          </p:cNvSpPr>
          <p:nvPr>
            <p:ph type="ftr" idx="11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27"/>
          <p:cNvSpPr txBox="1">
            <a:spLocks noGrp="1"/>
          </p:cNvSpPr>
          <p:nvPr>
            <p:ph type="sldNum" idx="12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marR="0" lvl="1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0" marR="0" lvl="2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0" marR="0" lvl="3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0" marR="0" lvl="4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0" marR="0" lvl="5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0" marR="0" lvl="6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0" marR="0" lvl="7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0" marR="0" lvl="8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7" Type="http://schemas.openxmlformats.org/officeDocument/2006/relationships/image" Target="../media/image2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jp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5.jpg"/><Relationship Id="rId7" Type="http://schemas.openxmlformats.org/officeDocument/2006/relationships/image" Target="../media/image28.jpg"/><Relationship Id="rId12" Type="http://schemas.openxmlformats.org/officeDocument/2006/relationships/image" Target="../media/image3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g"/><Relationship Id="rId11" Type="http://schemas.openxmlformats.org/officeDocument/2006/relationships/image" Target="../media/image31.jpg"/><Relationship Id="rId5" Type="http://schemas.openxmlformats.org/officeDocument/2006/relationships/image" Target="../media/image9.png"/><Relationship Id="rId10" Type="http://schemas.openxmlformats.org/officeDocument/2006/relationships/image" Target="../media/image30.jpg"/><Relationship Id="rId4" Type="http://schemas.openxmlformats.org/officeDocument/2006/relationships/image" Target="../media/image26.jpg"/><Relationship Id="rId9" Type="http://schemas.openxmlformats.org/officeDocument/2006/relationships/image" Target="../media/image29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jp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jpg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2.jp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0.jp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g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"/>
          <p:cNvSpPr txBox="1"/>
          <p:nvPr/>
        </p:nvSpPr>
        <p:spPr>
          <a:xfrm>
            <a:off x="6870600" y="2876400"/>
            <a:ext cx="25146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" name="Google Shape;33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65120" y="4073040"/>
            <a:ext cx="2572560" cy="174996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Google Shape;34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785160" y="-577800"/>
            <a:ext cx="3551760" cy="2205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Google Shape;35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784400" y="-1411560"/>
            <a:ext cx="1786680" cy="3498840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1"/>
          <p:cNvSpPr txBox="1"/>
          <p:nvPr/>
        </p:nvSpPr>
        <p:spPr>
          <a:xfrm>
            <a:off x="5425560" y="2222280"/>
            <a:ext cx="1432440" cy="1206720"/>
          </a:xfrm>
          <a:prstGeom prst="rect">
            <a:avLst/>
          </a:pr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0000" tIns="45000" rIns="90000" bIns="45000" anchor="ctr" anchorCtr="1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sp>
        <p:nvSpPr>
          <p:cNvPr id="37" name="Google Shape;37;p1"/>
          <p:cNvSpPr txBox="1"/>
          <p:nvPr/>
        </p:nvSpPr>
        <p:spPr>
          <a:xfrm>
            <a:off x="6330600" y="-732240"/>
            <a:ext cx="1804680" cy="3505320"/>
          </a:xfrm>
          <a:prstGeom prst="rect">
            <a:avLst/>
          </a:prstGeom>
          <a:blipFill rotWithShape="1">
            <a:blip r:embed="rId7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0000" tIns="45000" rIns="90000" bIns="45000" anchor="ctr" anchorCtr="1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  </a:t>
            </a:r>
            <a:endParaRPr/>
          </a:p>
        </p:txBody>
      </p:sp>
      <p:pic>
        <p:nvPicPr>
          <p:cNvPr id="38" name="Google Shape;38;p1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785000" y="-620280"/>
            <a:ext cx="1707120" cy="33526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39;p1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3180899" y="151678"/>
            <a:ext cx="1401936" cy="1389492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Google Shape;40;p1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5643000" y="2971800"/>
            <a:ext cx="1059840" cy="236520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41;p1"/>
          <p:cNvSpPr txBox="1"/>
          <p:nvPr/>
        </p:nvSpPr>
        <p:spPr>
          <a:xfrm>
            <a:off x="381335" y="2211035"/>
            <a:ext cx="4403064" cy="12484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dirty="0"/>
              <a:t>Background</a:t>
            </a:r>
            <a:r>
              <a:rPr lang="en-US" sz="4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44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fisiologico</a:t>
            </a:r>
            <a:r>
              <a:rPr lang="en-US" sz="4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</a:t>
            </a:r>
            <a:r>
              <a:rPr lang="en-US" sz="4400"/>
              <a:t>gli</a:t>
            </a:r>
            <a:r>
              <a:rPr lang="en-US"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4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ED</a:t>
            </a:r>
            <a:endParaRPr sz="4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9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" name="Google Shape;147;p9"/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8" name="Google Shape;148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9"/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" name="Google Shape;150;p9"/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Ormoni: La chiave della regolazione</a:t>
            </a:r>
            <a:endParaRPr/>
          </a:p>
        </p:txBody>
      </p:sp>
      <p:graphicFrame>
        <p:nvGraphicFramePr>
          <p:cNvPr id="151" name="Google Shape;151;p9"/>
          <p:cNvGraphicFramePr/>
          <p:nvPr/>
        </p:nvGraphicFramePr>
        <p:xfrm>
          <a:off x="1282495" y="1120658"/>
          <a:ext cx="7515000" cy="3749090"/>
        </p:xfrm>
        <a:graphic>
          <a:graphicData uri="http://schemas.openxmlformats.org/drawingml/2006/table">
            <a:tbl>
              <a:tblPr firstRow="1" bandRow="1">
                <a:noFill/>
                <a:tableStyleId>{6400DD7F-83C7-49B4-AA53-AAB7743EBBF6}</a:tableStyleId>
              </a:tblPr>
              <a:tblGrid>
                <a:gridCol w="1211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60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43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88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Ormone</a:t>
                      </a:r>
                      <a:endParaRPr sz="180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Arial"/>
                          <a:ea typeface="Arial"/>
                          <a:cs typeface="Arial"/>
                          <a:sym typeface="Arial"/>
                        </a:rPr>
                        <a:t>Origine</a:t>
                      </a:r>
                      <a:endParaRPr sz="180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Arial"/>
                          <a:ea typeface="Arial"/>
                          <a:cs typeface="Arial"/>
                          <a:sym typeface="Arial"/>
                        </a:rPr>
                        <a:t>Funzione</a:t>
                      </a:r>
                      <a:endParaRPr sz="180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Arial"/>
                          <a:ea typeface="Arial"/>
                          <a:cs typeface="Arial"/>
                          <a:sym typeface="Arial"/>
                        </a:rPr>
                        <a:t>Ghrelina</a:t>
                      </a:r>
                      <a:endParaRPr sz="180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Arial"/>
                          <a:ea typeface="Arial"/>
                          <a:cs typeface="Arial"/>
                          <a:sym typeface="Arial"/>
                        </a:rPr>
                        <a:t>Stomaco (fondo, cellule ossintiche)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Arial"/>
                          <a:ea typeface="Arial"/>
                          <a:cs typeface="Arial"/>
                          <a:sym typeface="Arial"/>
                        </a:rPr>
                        <a:t>Stimola l'appetito ("ormone della fame"); i livelli aumentano prima dei pasti e diminuiscono dopo aver mangiato</a:t>
                      </a:r>
                      <a:endParaRPr sz="180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Arial"/>
                          <a:ea typeface="Arial"/>
                          <a:cs typeface="Arial"/>
                          <a:sym typeface="Arial"/>
                        </a:rPr>
                        <a:t>Leptina</a:t>
                      </a:r>
                      <a:endParaRPr sz="180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Arial"/>
                          <a:ea typeface="Arial"/>
                          <a:cs typeface="Arial"/>
                          <a:sym typeface="Arial"/>
                        </a:rPr>
                        <a:t>Tessuto adiposo</a:t>
                      </a:r>
                      <a:endParaRPr sz="180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Arial"/>
                          <a:ea typeface="Arial"/>
                          <a:cs typeface="Arial"/>
                          <a:sym typeface="Arial"/>
                        </a:rPr>
                        <a:t>Segnala il senso di sazietà; informa il cervello sulla quantità di energia immagazzinata</a:t>
                      </a:r>
                      <a:endParaRPr sz="180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79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Arial"/>
                          <a:ea typeface="Arial"/>
                          <a:cs typeface="Arial"/>
                          <a:sym typeface="Arial"/>
                        </a:rPr>
                        <a:t>Insulina</a:t>
                      </a:r>
                      <a:endParaRPr sz="180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Arial"/>
                          <a:ea typeface="Arial"/>
                          <a:cs typeface="Arial"/>
                          <a:sym typeface="Arial"/>
                        </a:rPr>
                        <a:t>Pancreas (cellule beta)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Arial"/>
                          <a:ea typeface="Arial"/>
                          <a:cs typeface="Arial"/>
                          <a:sym typeface="Arial"/>
                        </a:rPr>
                        <a:t>Regola il glucosio nel sangue; favorisce la sazietà a lungo termine</a:t>
                      </a:r>
                      <a:endParaRPr sz="180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80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Arial"/>
                          <a:ea typeface="Arial"/>
                          <a:cs typeface="Arial"/>
                          <a:sym typeface="Arial"/>
                        </a:rPr>
                        <a:t>CCK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Arial"/>
                          <a:ea typeface="Arial"/>
                          <a:cs typeface="Arial"/>
                          <a:sym typeface="Arial"/>
                        </a:rPr>
                        <a:t>Duodeno e digiuno (mucosa intestinale)</a:t>
                      </a:r>
                      <a:endParaRPr sz="180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Arial"/>
                          <a:ea typeface="Arial"/>
                          <a:cs typeface="Arial"/>
                          <a:sym typeface="Arial"/>
                        </a:rPr>
                        <a:t>Favorisce la digestione dei grassi e delle proteine; induce sazietà a breve termine</a:t>
                      </a:r>
                      <a:endParaRPr sz="180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152" name="Google Shape;152;p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Google Shape;158;p10" descr="Colon Or Intestine In Cartoon Style Stock Illustration - Download Image Now  - Intestine, Illustration, Medical Exam - iStock"/>
          <p:cNvPicPr preferRelativeResize="0"/>
          <p:nvPr/>
        </p:nvPicPr>
        <p:blipFill rotWithShape="1">
          <a:blip r:embed="rId3">
            <a:alphaModFix/>
          </a:blip>
          <a:srcRect l="11282" t="6086" r="9702" b="3964"/>
          <a:stretch/>
        </p:blipFill>
        <p:spPr>
          <a:xfrm>
            <a:off x="4162806" y="2776360"/>
            <a:ext cx="1755012" cy="1997897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10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0" name="Google Shape;160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10"/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2" name="Google Shape;162;p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10"/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" name="Google Shape;164;p10"/>
          <p:cNvSpPr txBox="1"/>
          <p:nvPr/>
        </p:nvSpPr>
        <p:spPr>
          <a:xfrm>
            <a:off x="6623635" y="1959438"/>
            <a:ext cx="2625287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Segnali periferici e centrali</a:t>
            </a:r>
            <a:endParaRPr/>
          </a:p>
        </p:txBody>
      </p:sp>
      <p:pic>
        <p:nvPicPr>
          <p:cNvPr id="165" name="Google Shape;165;p10" descr="Full Stomach Cartoon Icon. Human Organ a Graphic by smartstartstocker ·  Creative Fabrica"/>
          <p:cNvPicPr preferRelativeResize="0"/>
          <p:nvPr/>
        </p:nvPicPr>
        <p:blipFill rotWithShape="1">
          <a:blip r:embed="rId6">
            <a:alphaModFix/>
          </a:blip>
          <a:srcRect l="28428" r="28391"/>
          <a:stretch/>
        </p:blipFill>
        <p:spPr>
          <a:xfrm>
            <a:off x="512528" y="2346241"/>
            <a:ext cx="1337028" cy="20642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10" descr="How To Draw A Cartoon Brain – A Step by Step Guide"/>
          <p:cNvPicPr preferRelativeResize="0"/>
          <p:nvPr/>
        </p:nvPicPr>
        <p:blipFill rotWithShape="1">
          <a:blip r:embed="rId7">
            <a:alphaModFix/>
          </a:blip>
          <a:srcRect l="10100" t="26760" r="8393" b="24210"/>
          <a:stretch/>
        </p:blipFill>
        <p:spPr>
          <a:xfrm>
            <a:off x="2555951" y="142782"/>
            <a:ext cx="1853485" cy="1560583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10"/>
          <p:cNvSpPr/>
          <p:nvPr/>
        </p:nvSpPr>
        <p:spPr>
          <a:xfrm rot="7416549" flipH="1">
            <a:off x="2638170" y="3647796"/>
            <a:ext cx="904635" cy="1377173"/>
          </a:xfrm>
          <a:custGeom>
            <a:avLst/>
            <a:gdLst/>
            <a:ahLst/>
            <a:cxnLst/>
            <a:rect l="l" t="t" r="r" b="b"/>
            <a:pathLst>
              <a:path w="23353" h="30828" extrusionOk="0">
                <a:moveTo>
                  <a:pt x="22397" y="0"/>
                </a:moveTo>
                <a:cubicBezTo>
                  <a:pt x="22307" y="0"/>
                  <a:pt x="22209" y="18"/>
                  <a:pt x="22106" y="56"/>
                </a:cubicBezTo>
                <a:cubicBezTo>
                  <a:pt x="20125" y="829"/>
                  <a:pt x="18087" y="1218"/>
                  <a:pt x="16016" y="1218"/>
                </a:cubicBezTo>
                <a:cubicBezTo>
                  <a:pt x="14996" y="1218"/>
                  <a:pt x="13967" y="1124"/>
                  <a:pt x="12933" y="933"/>
                </a:cubicBezTo>
                <a:cubicBezTo>
                  <a:pt x="12885" y="923"/>
                  <a:pt x="12839" y="918"/>
                  <a:pt x="12796" y="918"/>
                </a:cubicBezTo>
                <a:cubicBezTo>
                  <a:pt x="12195" y="918"/>
                  <a:pt x="11978" y="1823"/>
                  <a:pt x="12632" y="1986"/>
                </a:cubicBezTo>
                <a:cubicBezTo>
                  <a:pt x="14184" y="2409"/>
                  <a:pt x="15736" y="2590"/>
                  <a:pt x="17288" y="2590"/>
                </a:cubicBezTo>
                <a:cubicBezTo>
                  <a:pt x="17390" y="2590"/>
                  <a:pt x="17492" y="2589"/>
                  <a:pt x="17594" y="2588"/>
                </a:cubicBezTo>
                <a:lnTo>
                  <a:pt x="17594" y="2588"/>
                </a:lnTo>
                <a:cubicBezTo>
                  <a:pt x="13183" y="4492"/>
                  <a:pt x="9374" y="7776"/>
                  <a:pt x="6517" y="11635"/>
                </a:cubicBezTo>
                <a:cubicBezTo>
                  <a:pt x="2807" y="16623"/>
                  <a:pt x="0" y="23816"/>
                  <a:pt x="1028" y="30132"/>
                </a:cubicBezTo>
                <a:cubicBezTo>
                  <a:pt x="1103" y="30595"/>
                  <a:pt x="1535" y="30827"/>
                  <a:pt x="1968" y="30827"/>
                </a:cubicBezTo>
                <a:cubicBezTo>
                  <a:pt x="2400" y="30827"/>
                  <a:pt x="2832" y="30595"/>
                  <a:pt x="2908" y="30132"/>
                </a:cubicBezTo>
                <a:cubicBezTo>
                  <a:pt x="3334" y="27099"/>
                  <a:pt x="3484" y="24167"/>
                  <a:pt x="4386" y="21209"/>
                </a:cubicBezTo>
                <a:cubicBezTo>
                  <a:pt x="5263" y="18302"/>
                  <a:pt x="6567" y="15570"/>
                  <a:pt x="8321" y="13064"/>
                </a:cubicBezTo>
                <a:cubicBezTo>
                  <a:pt x="11203" y="8903"/>
                  <a:pt x="15163" y="5896"/>
                  <a:pt x="19499" y="3490"/>
                </a:cubicBezTo>
                <a:lnTo>
                  <a:pt x="19499" y="3490"/>
                </a:lnTo>
                <a:cubicBezTo>
                  <a:pt x="18948" y="4818"/>
                  <a:pt x="18697" y="6272"/>
                  <a:pt x="18848" y="7725"/>
                </a:cubicBezTo>
                <a:cubicBezTo>
                  <a:pt x="18923" y="8396"/>
                  <a:pt x="19478" y="8741"/>
                  <a:pt x="20002" y="8741"/>
                </a:cubicBezTo>
                <a:cubicBezTo>
                  <a:pt x="20517" y="8741"/>
                  <a:pt x="21003" y="8408"/>
                  <a:pt x="20978" y="7725"/>
                </a:cubicBezTo>
                <a:cubicBezTo>
                  <a:pt x="20853" y="5370"/>
                  <a:pt x="21379" y="3314"/>
                  <a:pt x="22933" y="1485"/>
                </a:cubicBezTo>
                <a:cubicBezTo>
                  <a:pt x="23353" y="976"/>
                  <a:pt x="23071" y="0"/>
                  <a:pt x="22397" y="0"/>
                </a:cubicBezTo>
                <a:close/>
              </a:path>
            </a:pathLst>
          </a:custGeom>
          <a:solidFill>
            <a:srgbClr val="E98E24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10"/>
          <p:cNvSpPr/>
          <p:nvPr/>
        </p:nvSpPr>
        <p:spPr>
          <a:xfrm rot="-6472506" flipH="1">
            <a:off x="1397237" y="872978"/>
            <a:ext cx="904635" cy="1377173"/>
          </a:xfrm>
          <a:custGeom>
            <a:avLst/>
            <a:gdLst/>
            <a:ahLst/>
            <a:cxnLst/>
            <a:rect l="l" t="t" r="r" b="b"/>
            <a:pathLst>
              <a:path w="23353" h="30828" extrusionOk="0">
                <a:moveTo>
                  <a:pt x="22397" y="0"/>
                </a:moveTo>
                <a:cubicBezTo>
                  <a:pt x="22307" y="0"/>
                  <a:pt x="22209" y="18"/>
                  <a:pt x="22106" y="56"/>
                </a:cubicBezTo>
                <a:cubicBezTo>
                  <a:pt x="20125" y="829"/>
                  <a:pt x="18087" y="1218"/>
                  <a:pt x="16016" y="1218"/>
                </a:cubicBezTo>
                <a:cubicBezTo>
                  <a:pt x="14996" y="1218"/>
                  <a:pt x="13967" y="1124"/>
                  <a:pt x="12933" y="933"/>
                </a:cubicBezTo>
                <a:cubicBezTo>
                  <a:pt x="12885" y="923"/>
                  <a:pt x="12839" y="918"/>
                  <a:pt x="12796" y="918"/>
                </a:cubicBezTo>
                <a:cubicBezTo>
                  <a:pt x="12195" y="918"/>
                  <a:pt x="11978" y="1823"/>
                  <a:pt x="12632" y="1986"/>
                </a:cubicBezTo>
                <a:cubicBezTo>
                  <a:pt x="14184" y="2409"/>
                  <a:pt x="15736" y="2590"/>
                  <a:pt x="17288" y="2590"/>
                </a:cubicBezTo>
                <a:cubicBezTo>
                  <a:pt x="17390" y="2590"/>
                  <a:pt x="17492" y="2589"/>
                  <a:pt x="17594" y="2588"/>
                </a:cubicBezTo>
                <a:lnTo>
                  <a:pt x="17594" y="2588"/>
                </a:lnTo>
                <a:cubicBezTo>
                  <a:pt x="13183" y="4492"/>
                  <a:pt x="9374" y="7776"/>
                  <a:pt x="6517" y="11635"/>
                </a:cubicBezTo>
                <a:cubicBezTo>
                  <a:pt x="2807" y="16623"/>
                  <a:pt x="0" y="23816"/>
                  <a:pt x="1028" y="30132"/>
                </a:cubicBezTo>
                <a:cubicBezTo>
                  <a:pt x="1103" y="30595"/>
                  <a:pt x="1535" y="30827"/>
                  <a:pt x="1968" y="30827"/>
                </a:cubicBezTo>
                <a:cubicBezTo>
                  <a:pt x="2400" y="30827"/>
                  <a:pt x="2832" y="30595"/>
                  <a:pt x="2908" y="30132"/>
                </a:cubicBezTo>
                <a:cubicBezTo>
                  <a:pt x="3334" y="27099"/>
                  <a:pt x="3484" y="24167"/>
                  <a:pt x="4386" y="21209"/>
                </a:cubicBezTo>
                <a:cubicBezTo>
                  <a:pt x="5263" y="18302"/>
                  <a:pt x="6567" y="15570"/>
                  <a:pt x="8321" y="13064"/>
                </a:cubicBezTo>
                <a:cubicBezTo>
                  <a:pt x="11203" y="8903"/>
                  <a:pt x="15163" y="5896"/>
                  <a:pt x="19499" y="3490"/>
                </a:cubicBezTo>
                <a:lnTo>
                  <a:pt x="19499" y="3490"/>
                </a:lnTo>
                <a:cubicBezTo>
                  <a:pt x="18948" y="4818"/>
                  <a:pt x="18697" y="6272"/>
                  <a:pt x="18848" y="7725"/>
                </a:cubicBezTo>
                <a:cubicBezTo>
                  <a:pt x="18923" y="8396"/>
                  <a:pt x="19478" y="8741"/>
                  <a:pt x="20002" y="8741"/>
                </a:cubicBezTo>
                <a:cubicBezTo>
                  <a:pt x="20517" y="8741"/>
                  <a:pt x="21003" y="8408"/>
                  <a:pt x="20978" y="7725"/>
                </a:cubicBezTo>
                <a:cubicBezTo>
                  <a:pt x="20853" y="5370"/>
                  <a:pt x="21379" y="3314"/>
                  <a:pt x="22933" y="1485"/>
                </a:cubicBezTo>
                <a:cubicBezTo>
                  <a:pt x="23353" y="976"/>
                  <a:pt x="23071" y="0"/>
                  <a:pt x="22397" y="0"/>
                </a:cubicBezTo>
                <a:close/>
              </a:path>
            </a:pathLst>
          </a:custGeom>
          <a:solidFill>
            <a:srgbClr val="E98E24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p10"/>
          <p:cNvSpPr/>
          <p:nvPr/>
        </p:nvSpPr>
        <p:spPr>
          <a:xfrm rot="821653" flipH="1">
            <a:off x="4717987" y="1048477"/>
            <a:ext cx="904635" cy="1377173"/>
          </a:xfrm>
          <a:custGeom>
            <a:avLst/>
            <a:gdLst/>
            <a:ahLst/>
            <a:cxnLst/>
            <a:rect l="l" t="t" r="r" b="b"/>
            <a:pathLst>
              <a:path w="23353" h="30828" extrusionOk="0">
                <a:moveTo>
                  <a:pt x="22397" y="0"/>
                </a:moveTo>
                <a:cubicBezTo>
                  <a:pt x="22307" y="0"/>
                  <a:pt x="22209" y="18"/>
                  <a:pt x="22106" y="56"/>
                </a:cubicBezTo>
                <a:cubicBezTo>
                  <a:pt x="20125" y="829"/>
                  <a:pt x="18087" y="1218"/>
                  <a:pt x="16016" y="1218"/>
                </a:cubicBezTo>
                <a:cubicBezTo>
                  <a:pt x="14996" y="1218"/>
                  <a:pt x="13967" y="1124"/>
                  <a:pt x="12933" y="933"/>
                </a:cubicBezTo>
                <a:cubicBezTo>
                  <a:pt x="12885" y="923"/>
                  <a:pt x="12839" y="918"/>
                  <a:pt x="12796" y="918"/>
                </a:cubicBezTo>
                <a:cubicBezTo>
                  <a:pt x="12195" y="918"/>
                  <a:pt x="11978" y="1823"/>
                  <a:pt x="12632" y="1986"/>
                </a:cubicBezTo>
                <a:cubicBezTo>
                  <a:pt x="14184" y="2409"/>
                  <a:pt x="15736" y="2590"/>
                  <a:pt x="17288" y="2590"/>
                </a:cubicBezTo>
                <a:cubicBezTo>
                  <a:pt x="17390" y="2590"/>
                  <a:pt x="17492" y="2589"/>
                  <a:pt x="17594" y="2588"/>
                </a:cubicBezTo>
                <a:lnTo>
                  <a:pt x="17594" y="2588"/>
                </a:lnTo>
                <a:cubicBezTo>
                  <a:pt x="13183" y="4492"/>
                  <a:pt x="9374" y="7776"/>
                  <a:pt x="6517" y="11635"/>
                </a:cubicBezTo>
                <a:cubicBezTo>
                  <a:pt x="2807" y="16623"/>
                  <a:pt x="0" y="23816"/>
                  <a:pt x="1028" y="30132"/>
                </a:cubicBezTo>
                <a:cubicBezTo>
                  <a:pt x="1103" y="30595"/>
                  <a:pt x="1535" y="30827"/>
                  <a:pt x="1968" y="30827"/>
                </a:cubicBezTo>
                <a:cubicBezTo>
                  <a:pt x="2400" y="30827"/>
                  <a:pt x="2832" y="30595"/>
                  <a:pt x="2908" y="30132"/>
                </a:cubicBezTo>
                <a:cubicBezTo>
                  <a:pt x="3334" y="27099"/>
                  <a:pt x="3484" y="24167"/>
                  <a:pt x="4386" y="21209"/>
                </a:cubicBezTo>
                <a:cubicBezTo>
                  <a:pt x="5263" y="18302"/>
                  <a:pt x="6567" y="15570"/>
                  <a:pt x="8321" y="13064"/>
                </a:cubicBezTo>
                <a:cubicBezTo>
                  <a:pt x="11203" y="8903"/>
                  <a:pt x="15163" y="5896"/>
                  <a:pt x="19499" y="3490"/>
                </a:cubicBezTo>
                <a:lnTo>
                  <a:pt x="19499" y="3490"/>
                </a:lnTo>
                <a:cubicBezTo>
                  <a:pt x="18948" y="4818"/>
                  <a:pt x="18697" y="6272"/>
                  <a:pt x="18848" y="7725"/>
                </a:cubicBezTo>
                <a:cubicBezTo>
                  <a:pt x="18923" y="8396"/>
                  <a:pt x="19478" y="8741"/>
                  <a:pt x="20002" y="8741"/>
                </a:cubicBezTo>
                <a:cubicBezTo>
                  <a:pt x="20517" y="8741"/>
                  <a:pt x="21003" y="8408"/>
                  <a:pt x="20978" y="7725"/>
                </a:cubicBezTo>
                <a:cubicBezTo>
                  <a:pt x="20853" y="5370"/>
                  <a:pt x="21379" y="3314"/>
                  <a:pt x="22933" y="1485"/>
                </a:cubicBezTo>
                <a:cubicBezTo>
                  <a:pt x="23353" y="976"/>
                  <a:pt x="23071" y="0"/>
                  <a:pt x="22397" y="0"/>
                </a:cubicBezTo>
                <a:close/>
              </a:path>
            </a:pathLst>
          </a:custGeom>
          <a:solidFill>
            <a:srgbClr val="E98E24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1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6" name="Google Shape;176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11"/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8" name="Google Shape;178;p1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11"/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Google Shape;180;p11"/>
          <p:cNvSpPr txBox="1"/>
          <p:nvPr/>
        </p:nvSpPr>
        <p:spPr>
          <a:xfrm>
            <a:off x="378414" y="2454204"/>
            <a:ext cx="1521252" cy="477357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Serotonina</a:t>
            </a:r>
            <a:endParaRPr/>
          </a:p>
        </p:txBody>
      </p:sp>
      <p:sp>
        <p:nvSpPr>
          <p:cNvPr id="181" name="Google Shape;181;p11"/>
          <p:cNvSpPr txBox="1"/>
          <p:nvPr/>
        </p:nvSpPr>
        <p:spPr>
          <a:xfrm>
            <a:off x="609598" y="497514"/>
            <a:ext cx="9324111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 dirty="0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I neurotrasmettitori e il controllo del comportamento alimentare</a:t>
            </a:r>
            <a:endParaRPr dirty="0"/>
          </a:p>
        </p:txBody>
      </p:sp>
      <p:pic>
        <p:nvPicPr>
          <p:cNvPr id="182" name="Google Shape;182;p11" descr="All About Cortisol | At-Home Health Tests"/>
          <p:cNvPicPr preferRelativeResize="0"/>
          <p:nvPr/>
        </p:nvPicPr>
        <p:blipFill rotWithShape="1">
          <a:blip r:embed="rId5">
            <a:alphaModFix/>
          </a:blip>
          <a:srcRect l="4436" t="38432" r="53490" b="13997"/>
          <a:stretch/>
        </p:blipFill>
        <p:spPr>
          <a:xfrm>
            <a:off x="6733999" y="2041210"/>
            <a:ext cx="2997881" cy="25457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11" descr="Dopamine – The Science of Parkinson's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465797" y="1585269"/>
            <a:ext cx="2644112" cy="1225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p11" descr="Serotonin - Wikipedia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39254" y="2540483"/>
            <a:ext cx="2537626" cy="1837503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11"/>
          <p:cNvSpPr txBox="1"/>
          <p:nvPr/>
        </p:nvSpPr>
        <p:spPr>
          <a:xfrm>
            <a:off x="6915414" y="2041210"/>
            <a:ext cx="1521252" cy="498087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Cortisolo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6" name="Google Shape;186;p11"/>
          <p:cNvSpPr txBox="1"/>
          <p:nvPr/>
        </p:nvSpPr>
        <p:spPr>
          <a:xfrm>
            <a:off x="4586620" y="2730333"/>
            <a:ext cx="1595120" cy="442175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Dopamina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oogle Shape;192;p12" descr="What Is Dopamine In The Brain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142207" y="126550"/>
            <a:ext cx="5851586" cy="4552792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12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4" name="Google Shape;194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12"/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6" name="Google Shape;196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12"/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p12"/>
          <p:cNvSpPr txBox="1"/>
          <p:nvPr/>
        </p:nvSpPr>
        <p:spPr>
          <a:xfrm>
            <a:off x="501380" y="1152800"/>
            <a:ext cx="3354340" cy="18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Piacere legato al cibo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Ruolo nella compulsione (ad es. abbuffate)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9" name="Google Shape;199;p12"/>
          <p:cNvSpPr txBox="1"/>
          <p:nvPr/>
        </p:nvSpPr>
        <p:spPr>
          <a:xfrm>
            <a:off x="231139" y="126550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Circuito di ricompensa della dopamina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" name="Google Shape;205;p13" descr="Human Immune System Cartoon Stock Illustrations – 1,026 Human Immune System  Cartoon Stock Illustrations, Vectors &amp; Clipart - Dreamstime"/>
          <p:cNvPicPr preferRelativeResize="0"/>
          <p:nvPr/>
        </p:nvPicPr>
        <p:blipFill rotWithShape="1">
          <a:blip r:embed="rId3">
            <a:alphaModFix/>
          </a:blip>
          <a:srcRect l="14310" t="13257" r="14002" b="18208"/>
          <a:stretch/>
        </p:blipFill>
        <p:spPr>
          <a:xfrm>
            <a:off x="7637800" y="3394017"/>
            <a:ext cx="942399" cy="95155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13" descr="How To Draw A Cartoon Brain – A Step by Step Guide"/>
          <p:cNvPicPr preferRelativeResize="0"/>
          <p:nvPr/>
        </p:nvPicPr>
        <p:blipFill rotWithShape="1">
          <a:blip r:embed="rId4">
            <a:alphaModFix/>
          </a:blip>
          <a:srcRect t="24899" b="24202"/>
          <a:stretch/>
        </p:blipFill>
        <p:spPr>
          <a:xfrm>
            <a:off x="1679573" y="1065040"/>
            <a:ext cx="1270954" cy="905435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13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8" name="Google Shape;208;p13"/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9" name="Google Shape;209;p1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13"/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" name="Google Shape;211;p13"/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Effetti a lungo termine sui sistemi corporei</a:t>
            </a:r>
            <a:endParaRPr/>
          </a:p>
        </p:txBody>
      </p:sp>
      <p:pic>
        <p:nvPicPr>
          <p:cNvPr id="212" name="Google Shape;212;p13" descr="Human Heart Cartoon by Aloysius Patrimonio - Royalty Free and Rights  Managed Licenses"/>
          <p:cNvPicPr preferRelativeResize="0"/>
          <p:nvPr/>
        </p:nvPicPr>
        <p:blipFill rotWithShape="1">
          <a:blip r:embed="rId6">
            <a:alphaModFix/>
          </a:blip>
          <a:srcRect l="18790" t="7882" r="16485" b="7864"/>
          <a:stretch/>
        </p:blipFill>
        <p:spPr>
          <a:xfrm>
            <a:off x="845528" y="2055191"/>
            <a:ext cx="747211" cy="97264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13" descr="Colon Or Intestine In Cartoon Style Stock Illustration - Download Image Now  - Intestine, Illustration, Medical Exam - iStock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679573" y="3473652"/>
            <a:ext cx="1052968" cy="10529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p13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Google Shape;215;p13" descr="Premium Vector | Skeletal fiber biceps muscle structure muscle of human  body Red inside tissue of people"/>
          <p:cNvPicPr preferRelativeResize="0"/>
          <p:nvPr/>
        </p:nvPicPr>
        <p:blipFill rotWithShape="1">
          <a:blip r:embed="rId9">
            <a:alphaModFix/>
          </a:blip>
          <a:srcRect l="10366" t="7790" r="9973" b="6589"/>
          <a:stretch/>
        </p:blipFill>
        <p:spPr>
          <a:xfrm>
            <a:off x="8026871" y="1411914"/>
            <a:ext cx="1106656" cy="9918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13" descr="Cartoon Bones Images – Browse 295,627 Stock Photos, Vectors, and Video |  Adobe Stock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6739551" y="645452"/>
            <a:ext cx="792011" cy="7664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Google Shape;217;p13" descr="Eating Disorders vs. Disordered Eating: What's the Difference?"/>
          <p:cNvPicPr preferRelativeResize="0"/>
          <p:nvPr/>
        </p:nvPicPr>
        <p:blipFill rotWithShape="1">
          <a:blip r:embed="rId11">
            <a:alphaModFix/>
          </a:blip>
          <a:srcRect t="16394" b="16705"/>
          <a:stretch/>
        </p:blipFill>
        <p:spPr>
          <a:xfrm>
            <a:off x="3251046" y="1432539"/>
            <a:ext cx="3577908" cy="239365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13" descr="Female reproductive system, uterus and ovaries isolated pink icon in cartoon  style. 5428126 Vector Art at Vecteezy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5499914" y="3846817"/>
            <a:ext cx="1039741" cy="911400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13"/>
          <p:cNvSpPr/>
          <p:nvPr/>
        </p:nvSpPr>
        <p:spPr>
          <a:xfrm rot="-4747238" flipH="1">
            <a:off x="2581379" y="2938160"/>
            <a:ext cx="554033" cy="613784"/>
          </a:xfrm>
          <a:custGeom>
            <a:avLst/>
            <a:gdLst/>
            <a:ahLst/>
            <a:cxnLst/>
            <a:rect l="l" t="t" r="r" b="b"/>
            <a:pathLst>
              <a:path w="23353" h="30828" extrusionOk="0">
                <a:moveTo>
                  <a:pt x="22397" y="0"/>
                </a:moveTo>
                <a:cubicBezTo>
                  <a:pt x="22307" y="0"/>
                  <a:pt x="22209" y="18"/>
                  <a:pt x="22106" y="56"/>
                </a:cubicBezTo>
                <a:cubicBezTo>
                  <a:pt x="20125" y="829"/>
                  <a:pt x="18087" y="1218"/>
                  <a:pt x="16016" y="1218"/>
                </a:cubicBezTo>
                <a:cubicBezTo>
                  <a:pt x="14996" y="1218"/>
                  <a:pt x="13967" y="1124"/>
                  <a:pt x="12933" y="933"/>
                </a:cubicBezTo>
                <a:cubicBezTo>
                  <a:pt x="12885" y="923"/>
                  <a:pt x="12839" y="918"/>
                  <a:pt x="12796" y="918"/>
                </a:cubicBezTo>
                <a:cubicBezTo>
                  <a:pt x="12195" y="918"/>
                  <a:pt x="11978" y="1823"/>
                  <a:pt x="12632" y="1986"/>
                </a:cubicBezTo>
                <a:cubicBezTo>
                  <a:pt x="14184" y="2409"/>
                  <a:pt x="15736" y="2590"/>
                  <a:pt x="17288" y="2590"/>
                </a:cubicBezTo>
                <a:cubicBezTo>
                  <a:pt x="17390" y="2590"/>
                  <a:pt x="17492" y="2589"/>
                  <a:pt x="17594" y="2588"/>
                </a:cubicBezTo>
                <a:lnTo>
                  <a:pt x="17594" y="2588"/>
                </a:lnTo>
                <a:cubicBezTo>
                  <a:pt x="13183" y="4492"/>
                  <a:pt x="9374" y="7776"/>
                  <a:pt x="6517" y="11635"/>
                </a:cubicBezTo>
                <a:cubicBezTo>
                  <a:pt x="2807" y="16623"/>
                  <a:pt x="0" y="23816"/>
                  <a:pt x="1028" y="30132"/>
                </a:cubicBezTo>
                <a:cubicBezTo>
                  <a:pt x="1103" y="30595"/>
                  <a:pt x="1535" y="30827"/>
                  <a:pt x="1968" y="30827"/>
                </a:cubicBezTo>
                <a:cubicBezTo>
                  <a:pt x="2400" y="30827"/>
                  <a:pt x="2832" y="30595"/>
                  <a:pt x="2908" y="30132"/>
                </a:cubicBezTo>
                <a:cubicBezTo>
                  <a:pt x="3334" y="27099"/>
                  <a:pt x="3484" y="24167"/>
                  <a:pt x="4386" y="21209"/>
                </a:cubicBezTo>
                <a:cubicBezTo>
                  <a:pt x="5263" y="18302"/>
                  <a:pt x="6567" y="15570"/>
                  <a:pt x="8321" y="13064"/>
                </a:cubicBezTo>
                <a:cubicBezTo>
                  <a:pt x="11203" y="8903"/>
                  <a:pt x="15163" y="5896"/>
                  <a:pt x="19499" y="3490"/>
                </a:cubicBezTo>
                <a:lnTo>
                  <a:pt x="19499" y="3490"/>
                </a:lnTo>
                <a:cubicBezTo>
                  <a:pt x="18948" y="4818"/>
                  <a:pt x="18697" y="6272"/>
                  <a:pt x="18848" y="7725"/>
                </a:cubicBezTo>
                <a:cubicBezTo>
                  <a:pt x="18923" y="8396"/>
                  <a:pt x="19478" y="8741"/>
                  <a:pt x="20002" y="8741"/>
                </a:cubicBezTo>
                <a:cubicBezTo>
                  <a:pt x="20517" y="8741"/>
                  <a:pt x="21003" y="8408"/>
                  <a:pt x="20978" y="7725"/>
                </a:cubicBezTo>
                <a:cubicBezTo>
                  <a:pt x="20853" y="5370"/>
                  <a:pt x="21379" y="3314"/>
                  <a:pt x="22933" y="1485"/>
                </a:cubicBezTo>
                <a:cubicBezTo>
                  <a:pt x="23353" y="976"/>
                  <a:pt x="23071" y="0"/>
                  <a:pt x="22397" y="0"/>
                </a:cubicBezTo>
                <a:close/>
              </a:path>
            </a:pathLst>
          </a:custGeom>
          <a:solidFill>
            <a:srgbClr val="E98E24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" name="Google Shape;220;p13"/>
          <p:cNvSpPr/>
          <p:nvPr/>
        </p:nvSpPr>
        <p:spPr>
          <a:xfrm rot="-2398373" flipH="1">
            <a:off x="3064057" y="1257422"/>
            <a:ext cx="554033" cy="613784"/>
          </a:xfrm>
          <a:custGeom>
            <a:avLst/>
            <a:gdLst/>
            <a:ahLst/>
            <a:cxnLst/>
            <a:rect l="l" t="t" r="r" b="b"/>
            <a:pathLst>
              <a:path w="23353" h="30828" extrusionOk="0">
                <a:moveTo>
                  <a:pt x="22397" y="0"/>
                </a:moveTo>
                <a:cubicBezTo>
                  <a:pt x="22307" y="0"/>
                  <a:pt x="22209" y="18"/>
                  <a:pt x="22106" y="56"/>
                </a:cubicBezTo>
                <a:cubicBezTo>
                  <a:pt x="20125" y="829"/>
                  <a:pt x="18087" y="1218"/>
                  <a:pt x="16016" y="1218"/>
                </a:cubicBezTo>
                <a:cubicBezTo>
                  <a:pt x="14996" y="1218"/>
                  <a:pt x="13967" y="1124"/>
                  <a:pt x="12933" y="933"/>
                </a:cubicBezTo>
                <a:cubicBezTo>
                  <a:pt x="12885" y="923"/>
                  <a:pt x="12839" y="918"/>
                  <a:pt x="12796" y="918"/>
                </a:cubicBezTo>
                <a:cubicBezTo>
                  <a:pt x="12195" y="918"/>
                  <a:pt x="11978" y="1823"/>
                  <a:pt x="12632" y="1986"/>
                </a:cubicBezTo>
                <a:cubicBezTo>
                  <a:pt x="14184" y="2409"/>
                  <a:pt x="15736" y="2590"/>
                  <a:pt x="17288" y="2590"/>
                </a:cubicBezTo>
                <a:cubicBezTo>
                  <a:pt x="17390" y="2590"/>
                  <a:pt x="17492" y="2589"/>
                  <a:pt x="17594" y="2588"/>
                </a:cubicBezTo>
                <a:lnTo>
                  <a:pt x="17594" y="2588"/>
                </a:lnTo>
                <a:cubicBezTo>
                  <a:pt x="13183" y="4492"/>
                  <a:pt x="9374" y="7776"/>
                  <a:pt x="6517" y="11635"/>
                </a:cubicBezTo>
                <a:cubicBezTo>
                  <a:pt x="2807" y="16623"/>
                  <a:pt x="0" y="23816"/>
                  <a:pt x="1028" y="30132"/>
                </a:cubicBezTo>
                <a:cubicBezTo>
                  <a:pt x="1103" y="30595"/>
                  <a:pt x="1535" y="30827"/>
                  <a:pt x="1968" y="30827"/>
                </a:cubicBezTo>
                <a:cubicBezTo>
                  <a:pt x="2400" y="30827"/>
                  <a:pt x="2832" y="30595"/>
                  <a:pt x="2908" y="30132"/>
                </a:cubicBezTo>
                <a:cubicBezTo>
                  <a:pt x="3334" y="27099"/>
                  <a:pt x="3484" y="24167"/>
                  <a:pt x="4386" y="21209"/>
                </a:cubicBezTo>
                <a:cubicBezTo>
                  <a:pt x="5263" y="18302"/>
                  <a:pt x="6567" y="15570"/>
                  <a:pt x="8321" y="13064"/>
                </a:cubicBezTo>
                <a:cubicBezTo>
                  <a:pt x="11203" y="8903"/>
                  <a:pt x="15163" y="5896"/>
                  <a:pt x="19499" y="3490"/>
                </a:cubicBezTo>
                <a:lnTo>
                  <a:pt x="19499" y="3490"/>
                </a:lnTo>
                <a:cubicBezTo>
                  <a:pt x="18948" y="4818"/>
                  <a:pt x="18697" y="6272"/>
                  <a:pt x="18848" y="7725"/>
                </a:cubicBezTo>
                <a:cubicBezTo>
                  <a:pt x="18923" y="8396"/>
                  <a:pt x="19478" y="8741"/>
                  <a:pt x="20002" y="8741"/>
                </a:cubicBezTo>
                <a:cubicBezTo>
                  <a:pt x="20517" y="8741"/>
                  <a:pt x="21003" y="8408"/>
                  <a:pt x="20978" y="7725"/>
                </a:cubicBezTo>
                <a:cubicBezTo>
                  <a:pt x="20853" y="5370"/>
                  <a:pt x="21379" y="3314"/>
                  <a:pt x="22933" y="1485"/>
                </a:cubicBezTo>
                <a:cubicBezTo>
                  <a:pt x="23353" y="976"/>
                  <a:pt x="23071" y="0"/>
                  <a:pt x="22397" y="0"/>
                </a:cubicBezTo>
                <a:close/>
              </a:path>
            </a:pathLst>
          </a:custGeom>
          <a:solidFill>
            <a:srgbClr val="E98E24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1" name="Google Shape;221;p13"/>
          <p:cNvSpPr/>
          <p:nvPr/>
        </p:nvSpPr>
        <p:spPr>
          <a:xfrm rot="3767832" flipH="1">
            <a:off x="6696003" y="1553570"/>
            <a:ext cx="554033" cy="613784"/>
          </a:xfrm>
          <a:custGeom>
            <a:avLst/>
            <a:gdLst/>
            <a:ahLst/>
            <a:cxnLst/>
            <a:rect l="l" t="t" r="r" b="b"/>
            <a:pathLst>
              <a:path w="23353" h="30828" extrusionOk="0">
                <a:moveTo>
                  <a:pt x="22397" y="0"/>
                </a:moveTo>
                <a:cubicBezTo>
                  <a:pt x="22307" y="0"/>
                  <a:pt x="22209" y="18"/>
                  <a:pt x="22106" y="56"/>
                </a:cubicBezTo>
                <a:cubicBezTo>
                  <a:pt x="20125" y="829"/>
                  <a:pt x="18087" y="1218"/>
                  <a:pt x="16016" y="1218"/>
                </a:cubicBezTo>
                <a:cubicBezTo>
                  <a:pt x="14996" y="1218"/>
                  <a:pt x="13967" y="1124"/>
                  <a:pt x="12933" y="933"/>
                </a:cubicBezTo>
                <a:cubicBezTo>
                  <a:pt x="12885" y="923"/>
                  <a:pt x="12839" y="918"/>
                  <a:pt x="12796" y="918"/>
                </a:cubicBezTo>
                <a:cubicBezTo>
                  <a:pt x="12195" y="918"/>
                  <a:pt x="11978" y="1823"/>
                  <a:pt x="12632" y="1986"/>
                </a:cubicBezTo>
                <a:cubicBezTo>
                  <a:pt x="14184" y="2409"/>
                  <a:pt x="15736" y="2590"/>
                  <a:pt x="17288" y="2590"/>
                </a:cubicBezTo>
                <a:cubicBezTo>
                  <a:pt x="17390" y="2590"/>
                  <a:pt x="17492" y="2589"/>
                  <a:pt x="17594" y="2588"/>
                </a:cubicBezTo>
                <a:lnTo>
                  <a:pt x="17594" y="2588"/>
                </a:lnTo>
                <a:cubicBezTo>
                  <a:pt x="13183" y="4492"/>
                  <a:pt x="9374" y="7776"/>
                  <a:pt x="6517" y="11635"/>
                </a:cubicBezTo>
                <a:cubicBezTo>
                  <a:pt x="2807" y="16623"/>
                  <a:pt x="0" y="23816"/>
                  <a:pt x="1028" y="30132"/>
                </a:cubicBezTo>
                <a:cubicBezTo>
                  <a:pt x="1103" y="30595"/>
                  <a:pt x="1535" y="30827"/>
                  <a:pt x="1968" y="30827"/>
                </a:cubicBezTo>
                <a:cubicBezTo>
                  <a:pt x="2400" y="30827"/>
                  <a:pt x="2832" y="30595"/>
                  <a:pt x="2908" y="30132"/>
                </a:cubicBezTo>
                <a:cubicBezTo>
                  <a:pt x="3334" y="27099"/>
                  <a:pt x="3484" y="24167"/>
                  <a:pt x="4386" y="21209"/>
                </a:cubicBezTo>
                <a:cubicBezTo>
                  <a:pt x="5263" y="18302"/>
                  <a:pt x="6567" y="15570"/>
                  <a:pt x="8321" y="13064"/>
                </a:cubicBezTo>
                <a:cubicBezTo>
                  <a:pt x="11203" y="8903"/>
                  <a:pt x="15163" y="5896"/>
                  <a:pt x="19499" y="3490"/>
                </a:cubicBezTo>
                <a:lnTo>
                  <a:pt x="19499" y="3490"/>
                </a:lnTo>
                <a:cubicBezTo>
                  <a:pt x="18948" y="4818"/>
                  <a:pt x="18697" y="6272"/>
                  <a:pt x="18848" y="7725"/>
                </a:cubicBezTo>
                <a:cubicBezTo>
                  <a:pt x="18923" y="8396"/>
                  <a:pt x="19478" y="8741"/>
                  <a:pt x="20002" y="8741"/>
                </a:cubicBezTo>
                <a:cubicBezTo>
                  <a:pt x="20517" y="8741"/>
                  <a:pt x="21003" y="8408"/>
                  <a:pt x="20978" y="7725"/>
                </a:cubicBezTo>
                <a:cubicBezTo>
                  <a:pt x="20853" y="5370"/>
                  <a:pt x="21379" y="3314"/>
                  <a:pt x="22933" y="1485"/>
                </a:cubicBezTo>
                <a:cubicBezTo>
                  <a:pt x="23353" y="976"/>
                  <a:pt x="23071" y="0"/>
                  <a:pt x="22397" y="0"/>
                </a:cubicBezTo>
                <a:close/>
              </a:path>
            </a:pathLst>
          </a:custGeom>
          <a:solidFill>
            <a:srgbClr val="E98E24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" name="Google Shape;222;p13"/>
          <p:cNvSpPr/>
          <p:nvPr/>
        </p:nvSpPr>
        <p:spPr>
          <a:xfrm rot="9879582" flipH="1">
            <a:off x="4818475" y="3900891"/>
            <a:ext cx="554033" cy="613784"/>
          </a:xfrm>
          <a:custGeom>
            <a:avLst/>
            <a:gdLst/>
            <a:ahLst/>
            <a:cxnLst/>
            <a:rect l="l" t="t" r="r" b="b"/>
            <a:pathLst>
              <a:path w="23353" h="30828" extrusionOk="0">
                <a:moveTo>
                  <a:pt x="22397" y="0"/>
                </a:moveTo>
                <a:cubicBezTo>
                  <a:pt x="22307" y="0"/>
                  <a:pt x="22209" y="18"/>
                  <a:pt x="22106" y="56"/>
                </a:cubicBezTo>
                <a:cubicBezTo>
                  <a:pt x="20125" y="829"/>
                  <a:pt x="18087" y="1218"/>
                  <a:pt x="16016" y="1218"/>
                </a:cubicBezTo>
                <a:cubicBezTo>
                  <a:pt x="14996" y="1218"/>
                  <a:pt x="13967" y="1124"/>
                  <a:pt x="12933" y="933"/>
                </a:cubicBezTo>
                <a:cubicBezTo>
                  <a:pt x="12885" y="923"/>
                  <a:pt x="12839" y="918"/>
                  <a:pt x="12796" y="918"/>
                </a:cubicBezTo>
                <a:cubicBezTo>
                  <a:pt x="12195" y="918"/>
                  <a:pt x="11978" y="1823"/>
                  <a:pt x="12632" y="1986"/>
                </a:cubicBezTo>
                <a:cubicBezTo>
                  <a:pt x="14184" y="2409"/>
                  <a:pt x="15736" y="2590"/>
                  <a:pt x="17288" y="2590"/>
                </a:cubicBezTo>
                <a:cubicBezTo>
                  <a:pt x="17390" y="2590"/>
                  <a:pt x="17492" y="2589"/>
                  <a:pt x="17594" y="2588"/>
                </a:cubicBezTo>
                <a:lnTo>
                  <a:pt x="17594" y="2588"/>
                </a:lnTo>
                <a:cubicBezTo>
                  <a:pt x="13183" y="4492"/>
                  <a:pt x="9374" y="7776"/>
                  <a:pt x="6517" y="11635"/>
                </a:cubicBezTo>
                <a:cubicBezTo>
                  <a:pt x="2807" y="16623"/>
                  <a:pt x="0" y="23816"/>
                  <a:pt x="1028" y="30132"/>
                </a:cubicBezTo>
                <a:cubicBezTo>
                  <a:pt x="1103" y="30595"/>
                  <a:pt x="1535" y="30827"/>
                  <a:pt x="1968" y="30827"/>
                </a:cubicBezTo>
                <a:cubicBezTo>
                  <a:pt x="2400" y="30827"/>
                  <a:pt x="2832" y="30595"/>
                  <a:pt x="2908" y="30132"/>
                </a:cubicBezTo>
                <a:cubicBezTo>
                  <a:pt x="3334" y="27099"/>
                  <a:pt x="3484" y="24167"/>
                  <a:pt x="4386" y="21209"/>
                </a:cubicBezTo>
                <a:cubicBezTo>
                  <a:pt x="5263" y="18302"/>
                  <a:pt x="6567" y="15570"/>
                  <a:pt x="8321" y="13064"/>
                </a:cubicBezTo>
                <a:cubicBezTo>
                  <a:pt x="11203" y="8903"/>
                  <a:pt x="15163" y="5896"/>
                  <a:pt x="19499" y="3490"/>
                </a:cubicBezTo>
                <a:lnTo>
                  <a:pt x="19499" y="3490"/>
                </a:lnTo>
                <a:cubicBezTo>
                  <a:pt x="18948" y="4818"/>
                  <a:pt x="18697" y="6272"/>
                  <a:pt x="18848" y="7725"/>
                </a:cubicBezTo>
                <a:cubicBezTo>
                  <a:pt x="18923" y="8396"/>
                  <a:pt x="19478" y="8741"/>
                  <a:pt x="20002" y="8741"/>
                </a:cubicBezTo>
                <a:cubicBezTo>
                  <a:pt x="20517" y="8741"/>
                  <a:pt x="21003" y="8408"/>
                  <a:pt x="20978" y="7725"/>
                </a:cubicBezTo>
                <a:cubicBezTo>
                  <a:pt x="20853" y="5370"/>
                  <a:pt x="21379" y="3314"/>
                  <a:pt x="22933" y="1485"/>
                </a:cubicBezTo>
                <a:cubicBezTo>
                  <a:pt x="23353" y="976"/>
                  <a:pt x="23071" y="0"/>
                  <a:pt x="22397" y="0"/>
                </a:cubicBezTo>
                <a:close/>
              </a:path>
            </a:pathLst>
          </a:custGeom>
          <a:solidFill>
            <a:srgbClr val="E98E24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3" name="Google Shape;223;p13"/>
          <p:cNvSpPr/>
          <p:nvPr/>
        </p:nvSpPr>
        <p:spPr>
          <a:xfrm rot="9546501" flipH="1">
            <a:off x="6813183" y="3207160"/>
            <a:ext cx="554033" cy="613784"/>
          </a:xfrm>
          <a:custGeom>
            <a:avLst/>
            <a:gdLst/>
            <a:ahLst/>
            <a:cxnLst/>
            <a:rect l="l" t="t" r="r" b="b"/>
            <a:pathLst>
              <a:path w="23353" h="30828" extrusionOk="0">
                <a:moveTo>
                  <a:pt x="22397" y="0"/>
                </a:moveTo>
                <a:cubicBezTo>
                  <a:pt x="22307" y="0"/>
                  <a:pt x="22209" y="18"/>
                  <a:pt x="22106" y="56"/>
                </a:cubicBezTo>
                <a:cubicBezTo>
                  <a:pt x="20125" y="829"/>
                  <a:pt x="18087" y="1218"/>
                  <a:pt x="16016" y="1218"/>
                </a:cubicBezTo>
                <a:cubicBezTo>
                  <a:pt x="14996" y="1218"/>
                  <a:pt x="13967" y="1124"/>
                  <a:pt x="12933" y="933"/>
                </a:cubicBezTo>
                <a:cubicBezTo>
                  <a:pt x="12885" y="923"/>
                  <a:pt x="12839" y="918"/>
                  <a:pt x="12796" y="918"/>
                </a:cubicBezTo>
                <a:cubicBezTo>
                  <a:pt x="12195" y="918"/>
                  <a:pt x="11978" y="1823"/>
                  <a:pt x="12632" y="1986"/>
                </a:cubicBezTo>
                <a:cubicBezTo>
                  <a:pt x="14184" y="2409"/>
                  <a:pt x="15736" y="2590"/>
                  <a:pt x="17288" y="2590"/>
                </a:cubicBezTo>
                <a:cubicBezTo>
                  <a:pt x="17390" y="2590"/>
                  <a:pt x="17492" y="2589"/>
                  <a:pt x="17594" y="2588"/>
                </a:cubicBezTo>
                <a:lnTo>
                  <a:pt x="17594" y="2588"/>
                </a:lnTo>
                <a:cubicBezTo>
                  <a:pt x="13183" y="4492"/>
                  <a:pt x="9374" y="7776"/>
                  <a:pt x="6517" y="11635"/>
                </a:cubicBezTo>
                <a:cubicBezTo>
                  <a:pt x="2807" y="16623"/>
                  <a:pt x="0" y="23816"/>
                  <a:pt x="1028" y="30132"/>
                </a:cubicBezTo>
                <a:cubicBezTo>
                  <a:pt x="1103" y="30595"/>
                  <a:pt x="1535" y="30827"/>
                  <a:pt x="1968" y="30827"/>
                </a:cubicBezTo>
                <a:cubicBezTo>
                  <a:pt x="2400" y="30827"/>
                  <a:pt x="2832" y="30595"/>
                  <a:pt x="2908" y="30132"/>
                </a:cubicBezTo>
                <a:cubicBezTo>
                  <a:pt x="3334" y="27099"/>
                  <a:pt x="3484" y="24167"/>
                  <a:pt x="4386" y="21209"/>
                </a:cubicBezTo>
                <a:cubicBezTo>
                  <a:pt x="5263" y="18302"/>
                  <a:pt x="6567" y="15570"/>
                  <a:pt x="8321" y="13064"/>
                </a:cubicBezTo>
                <a:cubicBezTo>
                  <a:pt x="11203" y="8903"/>
                  <a:pt x="15163" y="5896"/>
                  <a:pt x="19499" y="3490"/>
                </a:cubicBezTo>
                <a:lnTo>
                  <a:pt x="19499" y="3490"/>
                </a:lnTo>
                <a:cubicBezTo>
                  <a:pt x="18948" y="4818"/>
                  <a:pt x="18697" y="6272"/>
                  <a:pt x="18848" y="7725"/>
                </a:cubicBezTo>
                <a:cubicBezTo>
                  <a:pt x="18923" y="8396"/>
                  <a:pt x="19478" y="8741"/>
                  <a:pt x="20002" y="8741"/>
                </a:cubicBezTo>
                <a:cubicBezTo>
                  <a:pt x="20517" y="8741"/>
                  <a:pt x="21003" y="8408"/>
                  <a:pt x="20978" y="7725"/>
                </a:cubicBezTo>
                <a:cubicBezTo>
                  <a:pt x="20853" y="5370"/>
                  <a:pt x="21379" y="3314"/>
                  <a:pt x="22933" y="1485"/>
                </a:cubicBezTo>
                <a:cubicBezTo>
                  <a:pt x="23353" y="976"/>
                  <a:pt x="23071" y="0"/>
                  <a:pt x="22397" y="0"/>
                </a:cubicBezTo>
                <a:close/>
              </a:path>
            </a:pathLst>
          </a:custGeom>
          <a:solidFill>
            <a:srgbClr val="E98E24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4" name="Google Shape;224;p13"/>
          <p:cNvSpPr/>
          <p:nvPr/>
        </p:nvSpPr>
        <p:spPr>
          <a:xfrm rot="5612102" flipH="1">
            <a:off x="7216106" y="2162037"/>
            <a:ext cx="510446" cy="1081668"/>
          </a:xfrm>
          <a:custGeom>
            <a:avLst/>
            <a:gdLst/>
            <a:ahLst/>
            <a:cxnLst/>
            <a:rect l="l" t="t" r="r" b="b"/>
            <a:pathLst>
              <a:path w="23353" h="30828" extrusionOk="0">
                <a:moveTo>
                  <a:pt x="22397" y="0"/>
                </a:moveTo>
                <a:cubicBezTo>
                  <a:pt x="22307" y="0"/>
                  <a:pt x="22209" y="18"/>
                  <a:pt x="22106" y="56"/>
                </a:cubicBezTo>
                <a:cubicBezTo>
                  <a:pt x="20125" y="829"/>
                  <a:pt x="18087" y="1218"/>
                  <a:pt x="16016" y="1218"/>
                </a:cubicBezTo>
                <a:cubicBezTo>
                  <a:pt x="14996" y="1218"/>
                  <a:pt x="13967" y="1124"/>
                  <a:pt x="12933" y="933"/>
                </a:cubicBezTo>
                <a:cubicBezTo>
                  <a:pt x="12885" y="923"/>
                  <a:pt x="12839" y="918"/>
                  <a:pt x="12796" y="918"/>
                </a:cubicBezTo>
                <a:cubicBezTo>
                  <a:pt x="12195" y="918"/>
                  <a:pt x="11978" y="1823"/>
                  <a:pt x="12632" y="1986"/>
                </a:cubicBezTo>
                <a:cubicBezTo>
                  <a:pt x="14184" y="2409"/>
                  <a:pt x="15736" y="2590"/>
                  <a:pt x="17288" y="2590"/>
                </a:cubicBezTo>
                <a:cubicBezTo>
                  <a:pt x="17390" y="2590"/>
                  <a:pt x="17492" y="2589"/>
                  <a:pt x="17594" y="2588"/>
                </a:cubicBezTo>
                <a:lnTo>
                  <a:pt x="17594" y="2588"/>
                </a:lnTo>
                <a:cubicBezTo>
                  <a:pt x="13183" y="4492"/>
                  <a:pt x="9374" y="7776"/>
                  <a:pt x="6517" y="11635"/>
                </a:cubicBezTo>
                <a:cubicBezTo>
                  <a:pt x="2807" y="16623"/>
                  <a:pt x="0" y="23816"/>
                  <a:pt x="1028" y="30132"/>
                </a:cubicBezTo>
                <a:cubicBezTo>
                  <a:pt x="1103" y="30595"/>
                  <a:pt x="1535" y="30827"/>
                  <a:pt x="1968" y="30827"/>
                </a:cubicBezTo>
                <a:cubicBezTo>
                  <a:pt x="2400" y="30827"/>
                  <a:pt x="2832" y="30595"/>
                  <a:pt x="2908" y="30132"/>
                </a:cubicBezTo>
                <a:cubicBezTo>
                  <a:pt x="3334" y="27099"/>
                  <a:pt x="3484" y="24167"/>
                  <a:pt x="4386" y="21209"/>
                </a:cubicBezTo>
                <a:cubicBezTo>
                  <a:pt x="5263" y="18302"/>
                  <a:pt x="6567" y="15570"/>
                  <a:pt x="8321" y="13064"/>
                </a:cubicBezTo>
                <a:cubicBezTo>
                  <a:pt x="11203" y="8903"/>
                  <a:pt x="15163" y="5896"/>
                  <a:pt x="19499" y="3490"/>
                </a:cubicBezTo>
                <a:lnTo>
                  <a:pt x="19499" y="3490"/>
                </a:lnTo>
                <a:cubicBezTo>
                  <a:pt x="18948" y="4818"/>
                  <a:pt x="18697" y="6272"/>
                  <a:pt x="18848" y="7725"/>
                </a:cubicBezTo>
                <a:cubicBezTo>
                  <a:pt x="18923" y="8396"/>
                  <a:pt x="19478" y="8741"/>
                  <a:pt x="20002" y="8741"/>
                </a:cubicBezTo>
                <a:cubicBezTo>
                  <a:pt x="20517" y="8741"/>
                  <a:pt x="21003" y="8408"/>
                  <a:pt x="20978" y="7725"/>
                </a:cubicBezTo>
                <a:cubicBezTo>
                  <a:pt x="20853" y="5370"/>
                  <a:pt x="21379" y="3314"/>
                  <a:pt x="22933" y="1485"/>
                </a:cubicBezTo>
                <a:cubicBezTo>
                  <a:pt x="23353" y="976"/>
                  <a:pt x="23071" y="0"/>
                  <a:pt x="22397" y="0"/>
                </a:cubicBezTo>
                <a:close/>
              </a:path>
            </a:pathLst>
          </a:custGeom>
          <a:solidFill>
            <a:srgbClr val="E98E24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5" name="Google Shape;225;p13"/>
          <p:cNvSpPr/>
          <p:nvPr/>
        </p:nvSpPr>
        <p:spPr>
          <a:xfrm rot="-4241127" flipH="1">
            <a:off x="2229353" y="1710906"/>
            <a:ext cx="525780" cy="1538000"/>
          </a:xfrm>
          <a:custGeom>
            <a:avLst/>
            <a:gdLst/>
            <a:ahLst/>
            <a:cxnLst/>
            <a:rect l="l" t="t" r="r" b="b"/>
            <a:pathLst>
              <a:path w="23353" h="30828" extrusionOk="0">
                <a:moveTo>
                  <a:pt x="22397" y="0"/>
                </a:moveTo>
                <a:cubicBezTo>
                  <a:pt x="22307" y="0"/>
                  <a:pt x="22209" y="18"/>
                  <a:pt x="22106" y="56"/>
                </a:cubicBezTo>
                <a:cubicBezTo>
                  <a:pt x="20125" y="829"/>
                  <a:pt x="18087" y="1218"/>
                  <a:pt x="16016" y="1218"/>
                </a:cubicBezTo>
                <a:cubicBezTo>
                  <a:pt x="14996" y="1218"/>
                  <a:pt x="13967" y="1124"/>
                  <a:pt x="12933" y="933"/>
                </a:cubicBezTo>
                <a:cubicBezTo>
                  <a:pt x="12885" y="923"/>
                  <a:pt x="12839" y="918"/>
                  <a:pt x="12796" y="918"/>
                </a:cubicBezTo>
                <a:cubicBezTo>
                  <a:pt x="12195" y="918"/>
                  <a:pt x="11978" y="1823"/>
                  <a:pt x="12632" y="1986"/>
                </a:cubicBezTo>
                <a:cubicBezTo>
                  <a:pt x="14184" y="2409"/>
                  <a:pt x="15736" y="2590"/>
                  <a:pt x="17288" y="2590"/>
                </a:cubicBezTo>
                <a:cubicBezTo>
                  <a:pt x="17390" y="2590"/>
                  <a:pt x="17492" y="2589"/>
                  <a:pt x="17594" y="2588"/>
                </a:cubicBezTo>
                <a:lnTo>
                  <a:pt x="17594" y="2588"/>
                </a:lnTo>
                <a:cubicBezTo>
                  <a:pt x="13183" y="4492"/>
                  <a:pt x="9374" y="7776"/>
                  <a:pt x="6517" y="11635"/>
                </a:cubicBezTo>
                <a:cubicBezTo>
                  <a:pt x="2807" y="16623"/>
                  <a:pt x="0" y="23816"/>
                  <a:pt x="1028" y="30132"/>
                </a:cubicBezTo>
                <a:cubicBezTo>
                  <a:pt x="1103" y="30595"/>
                  <a:pt x="1535" y="30827"/>
                  <a:pt x="1968" y="30827"/>
                </a:cubicBezTo>
                <a:cubicBezTo>
                  <a:pt x="2400" y="30827"/>
                  <a:pt x="2832" y="30595"/>
                  <a:pt x="2908" y="30132"/>
                </a:cubicBezTo>
                <a:cubicBezTo>
                  <a:pt x="3334" y="27099"/>
                  <a:pt x="3484" y="24167"/>
                  <a:pt x="4386" y="21209"/>
                </a:cubicBezTo>
                <a:cubicBezTo>
                  <a:pt x="5263" y="18302"/>
                  <a:pt x="6567" y="15570"/>
                  <a:pt x="8321" y="13064"/>
                </a:cubicBezTo>
                <a:cubicBezTo>
                  <a:pt x="11203" y="8903"/>
                  <a:pt x="15163" y="5896"/>
                  <a:pt x="19499" y="3490"/>
                </a:cubicBezTo>
                <a:lnTo>
                  <a:pt x="19499" y="3490"/>
                </a:lnTo>
                <a:cubicBezTo>
                  <a:pt x="18948" y="4818"/>
                  <a:pt x="18697" y="6272"/>
                  <a:pt x="18848" y="7725"/>
                </a:cubicBezTo>
                <a:cubicBezTo>
                  <a:pt x="18923" y="8396"/>
                  <a:pt x="19478" y="8741"/>
                  <a:pt x="20002" y="8741"/>
                </a:cubicBezTo>
                <a:cubicBezTo>
                  <a:pt x="20517" y="8741"/>
                  <a:pt x="21003" y="8408"/>
                  <a:pt x="20978" y="7725"/>
                </a:cubicBezTo>
                <a:cubicBezTo>
                  <a:pt x="20853" y="5370"/>
                  <a:pt x="21379" y="3314"/>
                  <a:pt x="22933" y="1485"/>
                </a:cubicBezTo>
                <a:cubicBezTo>
                  <a:pt x="23353" y="976"/>
                  <a:pt x="23071" y="0"/>
                  <a:pt x="22397" y="0"/>
                </a:cubicBezTo>
                <a:close/>
              </a:path>
            </a:pathLst>
          </a:custGeom>
          <a:solidFill>
            <a:srgbClr val="E98E24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" name="Google Shape;231;p14" descr="Basal Metabolic Rate — The Body Architects inc. - Atlanta Personal Trainer  and Nutritionist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40000" y="978700"/>
            <a:ext cx="4763579" cy="3584554"/>
          </a:xfrm>
          <a:prstGeom prst="rect">
            <a:avLst/>
          </a:prstGeom>
          <a:noFill/>
          <a:ln>
            <a:noFill/>
          </a:ln>
        </p:spPr>
      </p:pic>
      <p:sp>
        <p:nvSpPr>
          <p:cNvPr id="232" name="Google Shape;232;p14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3" name="Google Shape;233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234" name="Google Shape;234;p14"/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5" name="Google Shape;235;p1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14"/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7" name="Google Shape;237;p14"/>
          <p:cNvSpPr txBox="1"/>
          <p:nvPr/>
        </p:nvSpPr>
        <p:spPr>
          <a:xfrm>
            <a:off x="1179080" y="889529"/>
            <a:ext cx="3750580" cy="30430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Riduzione del tasso metabolico basale in risposta alla restrizione calorica</a:t>
            </a:r>
            <a:endParaRPr dirty="0"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Effetti sul sistema nervoso autonomo</a:t>
            </a:r>
            <a:endParaRPr dirty="0"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Bradicardia, ipotermia, ipotensione</a:t>
            </a:r>
            <a:endParaRPr dirty="0"/>
          </a:p>
        </p:txBody>
      </p:sp>
      <p:sp>
        <p:nvSpPr>
          <p:cNvPr id="238" name="Google Shape;238;p14"/>
          <p:cNvSpPr txBox="1"/>
          <p:nvPr/>
        </p:nvSpPr>
        <p:spPr>
          <a:xfrm>
            <a:off x="677880" y="292900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 dirty="0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Metabolismo basale e risparmio energetico</a:t>
            </a:r>
            <a:endParaRPr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" name="Google Shape;244;p15" descr="What is an Endocrinologist and What they do? - AUSOMA"/>
          <p:cNvPicPr preferRelativeResize="0"/>
          <p:nvPr/>
        </p:nvPicPr>
        <p:blipFill rotWithShape="1">
          <a:blip r:embed="rId3">
            <a:alphaModFix amt="20000"/>
          </a:blip>
          <a:srcRect l="11490" r="10450" b="23852"/>
          <a:stretch/>
        </p:blipFill>
        <p:spPr>
          <a:xfrm>
            <a:off x="874101" y="228600"/>
            <a:ext cx="8331798" cy="4572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5" name="Google Shape;245;p15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6" name="Google Shape;246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15"/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8" name="Google Shape;248;p1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p15"/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0" name="Google Shape;250;p15"/>
          <p:cNvSpPr txBox="1"/>
          <p:nvPr/>
        </p:nvSpPr>
        <p:spPr>
          <a:xfrm>
            <a:off x="1858290" y="2292350"/>
            <a:ext cx="6363420" cy="542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Impatto ormonale e metabolico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16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7" name="Google Shape;257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16"/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9" name="Google Shape;259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p16"/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1" name="Google Shape;261;p16"/>
          <p:cNvSpPr txBox="1"/>
          <p:nvPr/>
        </p:nvSpPr>
        <p:spPr>
          <a:xfrm>
            <a:off x="856980" y="1086957"/>
            <a:ext cx="3126441" cy="18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285750" marR="0" lvl="0" indent="-133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" name="Google Shape;262;p16"/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Sistema endocrino e amenorrea </a:t>
            </a:r>
            <a:endParaRPr/>
          </a:p>
        </p:txBody>
      </p:sp>
      <p:pic>
        <p:nvPicPr>
          <p:cNvPr id="263" name="Google Shape;263;p16" descr="Alterations in the hypothalamic-pituitary-ovarian axis in stressed wome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23478" y="1070964"/>
            <a:ext cx="8233044" cy="34993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Google Shape;269;p17" descr="360+ Muscle Contraction Cartoon Stock Illustrations, Royalty-Free Vector  Graphics &amp; Clip Art - iStock"/>
          <p:cNvPicPr preferRelativeResize="0"/>
          <p:nvPr/>
        </p:nvPicPr>
        <p:blipFill rotWithShape="1">
          <a:blip r:embed="rId3">
            <a:alphaModFix/>
          </a:blip>
          <a:srcRect l="5278" t="5855" r="7830" b="4836"/>
          <a:stretch/>
        </p:blipFill>
        <p:spPr>
          <a:xfrm>
            <a:off x="6747351" y="2001357"/>
            <a:ext cx="2723298" cy="2332502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17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1" name="Google Shape;271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272" name="Google Shape;272;p17"/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3" name="Google Shape;273;p1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Google Shape;274;p17"/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" name="Google Shape;275;p17"/>
          <p:cNvSpPr txBox="1"/>
          <p:nvPr/>
        </p:nvSpPr>
        <p:spPr>
          <a:xfrm>
            <a:off x="856980" y="1086957"/>
            <a:ext cx="5963639" cy="18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Catabolismo muscolare in carenza di energia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Riduzione della forza fisica e delle prestazioni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Perdita di massa magra anche con un aspetto "tonico".</a:t>
            </a:r>
            <a:endParaRPr/>
          </a:p>
        </p:txBody>
      </p:sp>
      <p:sp>
        <p:nvSpPr>
          <p:cNvPr id="276" name="Google Shape;276;p17"/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Cambiamenti nella massa magra e muscolare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2" name="Google Shape;282;p18" descr="Osteoporosis: UAB-led study approved for a $13.9 million award to  investigate prevention of bone fractures - UAB News"/>
          <p:cNvPicPr preferRelativeResize="0"/>
          <p:nvPr/>
        </p:nvPicPr>
        <p:blipFill rotWithShape="1">
          <a:blip r:embed="rId3">
            <a:alphaModFix/>
          </a:blip>
          <a:srcRect t="9495" b="10828"/>
          <a:stretch/>
        </p:blipFill>
        <p:spPr>
          <a:xfrm>
            <a:off x="6111128" y="2287950"/>
            <a:ext cx="3755820" cy="2247518"/>
          </a:xfrm>
          <a:prstGeom prst="rect">
            <a:avLst/>
          </a:prstGeom>
          <a:noFill/>
          <a:ln>
            <a:noFill/>
          </a:ln>
        </p:spPr>
      </p:pic>
      <p:sp>
        <p:nvSpPr>
          <p:cNvPr id="283" name="Google Shape;283;p18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4" name="Google Shape;284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285" name="Google Shape;285;p18"/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6" name="Google Shape;286;p1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287" name="Google Shape;287;p18"/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8" name="Google Shape;288;p18"/>
          <p:cNvSpPr txBox="1"/>
          <p:nvPr/>
        </p:nvSpPr>
        <p:spPr>
          <a:xfrm>
            <a:off x="856980" y="1086956"/>
            <a:ext cx="5289820" cy="2667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Ridotta produzione di estrogeni → perdita di densità ossea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Assorbimento intestinale di calcio compromesso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Rischio di osteopenia e osteoporosi precoce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Fratture da stress anche nei giovani atleti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9" name="Google Shape;289;p18"/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Densità ossea e rischio di osteoporosi</a:t>
            </a:r>
            <a:endParaRPr/>
          </a:p>
        </p:txBody>
      </p:sp>
      <p:pic>
        <p:nvPicPr>
          <p:cNvPr id="290" name="Google Shape;290;p18" descr="One Bone to Represent Them All: The Enduring Legacy of the Femur Bone –  Animal Archaeology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2207404">
            <a:off x="7569136" y="-59399"/>
            <a:ext cx="1312524" cy="19183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>
          <a:extLst>
            <a:ext uri="{FF2B5EF4-FFF2-40B4-BE49-F238E27FC236}">
              <a16:creationId xmlns:a16="http://schemas.microsoft.com/office/drawing/2014/main" id="{7C4CD518-34EE-7928-D5EF-29F6BEE00E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3">
            <a:extLst>
              <a:ext uri="{FF2B5EF4-FFF2-40B4-BE49-F238E27FC236}">
                <a16:creationId xmlns:a16="http://schemas.microsoft.com/office/drawing/2014/main" id="{F5218751-AE5D-4772-8BF7-63D8C0BBAE21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" name="Google Shape;63;p3">
            <a:extLst>
              <a:ext uri="{FF2B5EF4-FFF2-40B4-BE49-F238E27FC236}">
                <a16:creationId xmlns:a16="http://schemas.microsoft.com/office/drawing/2014/main" id="{CC4926CD-7293-7853-0076-63A6131DE8A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3">
            <a:extLst>
              <a:ext uri="{FF2B5EF4-FFF2-40B4-BE49-F238E27FC236}">
                <a16:creationId xmlns:a16="http://schemas.microsoft.com/office/drawing/2014/main" id="{459C2996-8182-C03E-EFBB-907C43D79130}"/>
              </a:ext>
            </a:extLst>
          </p:cNvPr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5" name="Google Shape;65;p3">
            <a:extLst>
              <a:ext uri="{FF2B5EF4-FFF2-40B4-BE49-F238E27FC236}">
                <a16:creationId xmlns:a16="http://schemas.microsoft.com/office/drawing/2014/main" id="{0B53F678-C1D3-769F-C7F1-0EA595D0A761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3">
            <a:extLst>
              <a:ext uri="{FF2B5EF4-FFF2-40B4-BE49-F238E27FC236}">
                <a16:creationId xmlns:a16="http://schemas.microsoft.com/office/drawing/2014/main" id="{BE84B59F-9466-CC7E-2C3E-00D56E44D35B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p3">
            <a:extLst>
              <a:ext uri="{FF2B5EF4-FFF2-40B4-BE49-F238E27FC236}">
                <a16:creationId xmlns:a16="http://schemas.microsoft.com/office/drawing/2014/main" id="{97F7E811-6E48-EFCE-1DC8-F567E9F00B71}"/>
              </a:ext>
            </a:extLst>
          </p:cNvPr>
          <p:cNvSpPr txBox="1"/>
          <p:nvPr/>
        </p:nvSpPr>
        <p:spPr>
          <a:xfrm>
            <a:off x="657098" y="1675844"/>
            <a:ext cx="5782580" cy="18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</a:pPr>
            <a:r>
              <a:rPr lang="it-IT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6,7,8,14, 17-25</a:t>
            </a:r>
            <a:endParaRPr sz="2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3">
            <a:extLst>
              <a:ext uri="{FF2B5EF4-FFF2-40B4-BE49-F238E27FC236}">
                <a16:creationId xmlns:a16="http://schemas.microsoft.com/office/drawing/2014/main" id="{E191DC73-D2A0-906E-9071-147DBCC28758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 dirty="0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OBBLIGATORIO: </a:t>
            </a:r>
            <a:endParaRPr dirty="0"/>
          </a:p>
        </p:txBody>
      </p:sp>
      <p:pic>
        <p:nvPicPr>
          <p:cNvPr id="69" name="Google Shape;69;p3" descr="Warning Signs of an Eating Disorder - Mental Health Hotline">
            <a:extLst>
              <a:ext uri="{FF2B5EF4-FFF2-40B4-BE49-F238E27FC236}">
                <a16:creationId xmlns:a16="http://schemas.microsoft.com/office/drawing/2014/main" id="{4586B394-5897-3105-4FA8-4AEA928F7687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003484" y="7380312"/>
            <a:ext cx="2795602" cy="1463323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3" descr="Eating disorders | Find help and support | Kids Helpline">
            <a:extLst>
              <a:ext uri="{FF2B5EF4-FFF2-40B4-BE49-F238E27FC236}">
                <a16:creationId xmlns:a16="http://schemas.microsoft.com/office/drawing/2014/main" id="{8EBC53AA-DD4D-AC4B-0778-1BDAD2A53A0D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061735" y="-2808159"/>
            <a:ext cx="2670145" cy="18730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453865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" name="Google Shape;296;p19" descr="Long QT Syndrome: Symptoms &amp; Treatment"/>
          <p:cNvPicPr preferRelativeResize="0"/>
          <p:nvPr/>
        </p:nvPicPr>
        <p:blipFill rotWithShape="1">
          <a:blip r:embed="rId3">
            <a:alphaModFix/>
          </a:blip>
          <a:srcRect t="19328" b="14628"/>
          <a:stretch/>
        </p:blipFill>
        <p:spPr>
          <a:xfrm>
            <a:off x="2661101" y="3218515"/>
            <a:ext cx="4757797" cy="1810685"/>
          </a:xfrm>
          <a:prstGeom prst="rect">
            <a:avLst/>
          </a:prstGeom>
          <a:noFill/>
          <a:ln>
            <a:noFill/>
          </a:ln>
        </p:spPr>
      </p:pic>
      <p:sp>
        <p:nvSpPr>
          <p:cNvPr id="297" name="Google Shape;297;p19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8" name="Google Shape;298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299" name="Google Shape;299;p19"/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0" name="Google Shape;300;p1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19"/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2" name="Google Shape;302;p19"/>
          <p:cNvSpPr txBox="1"/>
          <p:nvPr/>
        </p:nvSpPr>
        <p:spPr>
          <a:xfrm>
            <a:off x="856980" y="1086956"/>
            <a:ext cx="6711262" cy="2667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Bradicardia e ipotensione come adattamento al deficit energetico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Riduzione della massa cardiaca nei casi gravi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Prolungamento dell'intervallo QT → rischio di aritmie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Possibile sincope e collasso da sforzo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3" name="Google Shape;303;p19"/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Effetti sul sistema cardiovascolare</a:t>
            </a:r>
            <a:endParaRPr/>
          </a:p>
        </p:txBody>
      </p:sp>
      <p:pic>
        <p:nvPicPr>
          <p:cNvPr id="304" name="Google Shape;304;p19" descr="Human Heart Cartoon by Aloysius Patrimonio - Royalty Free and Rights  Managed Licenses"/>
          <p:cNvPicPr preferRelativeResize="0"/>
          <p:nvPr/>
        </p:nvPicPr>
        <p:blipFill rotWithShape="1">
          <a:blip r:embed="rId6">
            <a:alphaModFix/>
          </a:blip>
          <a:srcRect l="18790" t="7882" r="16485" b="7864"/>
          <a:stretch/>
        </p:blipFill>
        <p:spPr>
          <a:xfrm>
            <a:off x="7751924" y="562610"/>
            <a:ext cx="1471721" cy="19157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0" name="Google Shape;310;p20" descr="16,000+ Digestive System Cartoon Stock Illustrations, Royalty-Free Vector  Graphics &amp; Clip Art - iStock | Digestive system illustration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257127" y="634919"/>
            <a:ext cx="3427259" cy="3337560"/>
          </a:xfrm>
          <a:prstGeom prst="rect">
            <a:avLst/>
          </a:prstGeom>
          <a:noFill/>
          <a:ln>
            <a:noFill/>
          </a:ln>
        </p:spPr>
      </p:pic>
      <p:sp>
        <p:nvSpPr>
          <p:cNvPr id="311" name="Google Shape;311;p20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2" name="Google Shape;312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313" name="Google Shape;313;p20"/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4" name="Google Shape;314;p2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315" name="Google Shape;315;p20"/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6" name="Google Shape;316;p20"/>
          <p:cNvSpPr txBox="1"/>
          <p:nvPr/>
        </p:nvSpPr>
        <p:spPr>
          <a:xfrm>
            <a:off x="856980" y="1086957"/>
            <a:ext cx="5533660" cy="30229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Gastroparesi: lento svuotamento gastrico → nausea, sazietà precoce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Stitichezza cronica dovuta a motilità intestinale lenta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Dolori addominali ricorrenti, gonfiore, sensazione di pesantezza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Conseguenze del vomito autoindotto o dei lassativi: esofagite, squilibri elettrolitici.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7" name="Google Shape;317;p20"/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Sistema gastrointestinale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3" name="Google Shape;323;p21" descr="7,200+ Cartoon Of A Immune System Stock Illustrations, Royalty-Free Vector  Graphics &amp; Clip Art - iStock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248368" y="719768"/>
            <a:ext cx="3721264" cy="3926840"/>
          </a:xfrm>
          <a:prstGeom prst="rect">
            <a:avLst/>
          </a:prstGeom>
          <a:noFill/>
          <a:ln>
            <a:noFill/>
          </a:ln>
        </p:spPr>
      </p:pic>
      <p:sp>
        <p:nvSpPr>
          <p:cNvPr id="324" name="Google Shape;324;p21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5" name="Google Shape;325;p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326" name="Google Shape;326;p21"/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7" name="Google Shape;327;p2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328" name="Google Shape;328;p21"/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9" name="Google Shape;329;p21"/>
          <p:cNvSpPr txBox="1"/>
          <p:nvPr/>
        </p:nvSpPr>
        <p:spPr>
          <a:xfrm>
            <a:off x="856980" y="1086956"/>
            <a:ext cx="5305060" cy="3200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Anoressia: immunosoppressione dovuta a malnutrizione → aumento del rischio di infezioni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Bulimia e BED: stato proinfiammatorio cronico (↑ citochine, stress ossidativo)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Disfunzione del microbiota intestinale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Impatto sulla guarigione muscolare e sulla resistenza allo sforzo</a:t>
            </a:r>
            <a:endParaRPr/>
          </a:p>
        </p:txBody>
      </p:sp>
      <p:sp>
        <p:nvSpPr>
          <p:cNvPr id="330" name="Google Shape;330;p21"/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Sistema immunitario e infiammazione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6" name="Google Shape;336;p22" descr="35,700+ Human Brain Cartoon Stock Photos, Pictures &amp; Royalty-Free Images -  iStock"/>
          <p:cNvPicPr preferRelativeResize="0"/>
          <p:nvPr/>
        </p:nvPicPr>
        <p:blipFill rotWithShape="1">
          <a:blip r:embed="rId3">
            <a:alphaModFix/>
          </a:blip>
          <a:srcRect l="5037" t="10253" r="6519" b="8221"/>
          <a:stretch/>
        </p:blipFill>
        <p:spPr>
          <a:xfrm>
            <a:off x="7064166" y="1284833"/>
            <a:ext cx="2667714" cy="2459046"/>
          </a:xfrm>
          <a:prstGeom prst="rect">
            <a:avLst/>
          </a:prstGeom>
          <a:noFill/>
          <a:ln>
            <a:noFill/>
          </a:ln>
        </p:spPr>
      </p:pic>
      <p:sp>
        <p:nvSpPr>
          <p:cNvPr id="337" name="Google Shape;337;p22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8" name="Google Shape;338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339" name="Google Shape;339;p22"/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0" name="Google Shape;340;p2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341" name="Google Shape;341;p22"/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2" name="Google Shape;342;p22"/>
          <p:cNvSpPr txBox="1"/>
          <p:nvPr/>
        </p:nvSpPr>
        <p:spPr>
          <a:xfrm>
            <a:off x="856980" y="1086957"/>
            <a:ext cx="6711262" cy="18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Riduzione del volume cerebrale (soprattutto corteccia e materia grigia)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Alterazioni della connettività funzionale tra aree emotive e cognitive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Deficit cognitivi: attenzione, memoria, flessibilità mentale.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Effetti reversibili con un'alimentazione adeguata (in parte)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3" name="Google Shape;343;p22"/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Cervello e neuroplasticità</a:t>
            </a: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9" name="Google Shape;349;p23" descr="6,000+ Insomnia Cartoon Stock Photos, Pictures &amp; Royalty-Free Images -  iStock | Insomnia concept, Sleep, Counting sheep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51320" y="739279"/>
            <a:ext cx="3032644" cy="1897880"/>
          </a:xfrm>
          <a:prstGeom prst="rect">
            <a:avLst/>
          </a:prstGeom>
          <a:noFill/>
          <a:ln>
            <a:noFill/>
          </a:ln>
        </p:spPr>
      </p:pic>
      <p:sp>
        <p:nvSpPr>
          <p:cNvPr id="350" name="Google Shape;350;p23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1" name="Google Shape;351;p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352" name="Google Shape;352;p23"/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3" name="Google Shape;353;p2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354" name="Google Shape;354;p23"/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5" name="Google Shape;355;p23"/>
          <p:cNvSpPr txBox="1"/>
          <p:nvPr/>
        </p:nvSpPr>
        <p:spPr>
          <a:xfrm>
            <a:off x="856980" y="1086956"/>
            <a:ext cx="6711262" cy="27789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Insonnia iniziale o risvegli frequenti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Sonno leggero e non ristoratore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Impatto della restrizione calorica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Coinvolgimento dell'asse HPA e della serotonina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Relazione con ansia e iperattività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6" name="Google Shape;356;p23"/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Disturbi del sonno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2" name="Google Shape;362;p24" descr="Why some bodybuilders feel they are too small"/>
          <p:cNvPicPr preferRelativeResize="0"/>
          <p:nvPr/>
        </p:nvPicPr>
        <p:blipFill rotWithShape="1">
          <a:blip r:embed="rId3">
            <a:alphaModFix amt="20000"/>
          </a:blip>
          <a:srcRect/>
          <a:stretch/>
        </p:blipFill>
        <p:spPr>
          <a:xfrm>
            <a:off x="-182880" y="0"/>
            <a:ext cx="10625134" cy="5056560"/>
          </a:xfrm>
          <a:prstGeom prst="rect">
            <a:avLst/>
          </a:prstGeom>
          <a:noFill/>
          <a:ln>
            <a:noFill/>
          </a:ln>
        </p:spPr>
      </p:pic>
      <p:sp>
        <p:nvSpPr>
          <p:cNvPr id="363" name="Google Shape;363;p24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64" name="Google Shape;364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365" name="Google Shape;365;p24"/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66" name="Google Shape;366;p2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367" name="Google Shape;367;p24"/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8" name="Google Shape;368;p24"/>
          <p:cNvSpPr txBox="1"/>
          <p:nvPr/>
        </p:nvSpPr>
        <p:spPr>
          <a:xfrm>
            <a:off x="856980" y="1086957"/>
            <a:ext cx="7673956" cy="18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Attività fisica eccessiva e rigidità della dieta</a:t>
            </a:r>
            <a:endParaRPr dirty="0"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Disturbo da dismorfofobia corporea con attenzione alla muscolatura e alla definizione</a:t>
            </a:r>
            <a:endParaRPr dirty="0"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Dieta ipocalorica e uso di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integratori/anabolizzanti</a:t>
            </a:r>
            <a:endParaRPr sz="2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Aspetto atletico ma segni di deficit energetico</a:t>
            </a:r>
            <a:endParaRPr dirty="0"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Spesso non riconosciuti nei contesti sportivi</a:t>
            </a:r>
            <a:endParaRPr sz="2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9" name="Google Shape;369;p24"/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Bigoressia: il paradosso</a:t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5" name="Google Shape;375;p25" descr="What is RED S? (Relative Energy Deficiency in Sport)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25551" y="150438"/>
            <a:ext cx="4796704" cy="4802081"/>
          </a:xfrm>
          <a:prstGeom prst="rect">
            <a:avLst/>
          </a:prstGeom>
          <a:noFill/>
          <a:ln>
            <a:noFill/>
          </a:ln>
        </p:spPr>
      </p:pic>
      <p:sp>
        <p:nvSpPr>
          <p:cNvPr id="376" name="Google Shape;376;p25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77" name="Google Shape;377;p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378" name="Google Shape;378;p25"/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79" name="Google Shape;379;p2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380" name="Google Shape;380;p25"/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1" name="Google Shape;381;p25"/>
          <p:cNvSpPr txBox="1"/>
          <p:nvPr/>
        </p:nvSpPr>
        <p:spPr>
          <a:xfrm>
            <a:off x="797043" y="1593607"/>
            <a:ext cx="4185807" cy="1915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Red-S (Carenza energetica relativa nello sport)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Quando lo sport consuma più di quanto nutra</a:t>
            </a:r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26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88" name="Google Shape;388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389" name="Google Shape;389;p26"/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90" name="Google Shape;390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391" name="Google Shape;391;p26"/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2" name="Google Shape;392;p26"/>
          <p:cNvSpPr txBox="1"/>
          <p:nvPr/>
        </p:nvSpPr>
        <p:spPr>
          <a:xfrm>
            <a:off x="856980" y="1086956"/>
            <a:ext cx="8129540" cy="30278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Le ED sono profondamente radicate nella neurobiologia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L'ipotalamo, i neurotrasmettitori e gli ormoni svolgono tutti un ruolo nella regolazione dell'appetito e nel comportamento alimentare.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Le alterazioni ormonali e metaboliche causate dalla DE possono comportare gravi rischi per la salute.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La comprensione di questi meccanismi fisiologici può aiutare a sviluppare strategie di trattamento migliori che si rivolgano sia alla mente che al corpo. 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3" name="Google Shape;393;p26"/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Messaggi da portare a casa</a:t>
            </a:r>
            <a:endParaRPr/>
          </a:p>
        </p:txBody>
      </p:sp>
      <p:pic>
        <p:nvPicPr>
          <p:cNvPr id="394" name="Google Shape;394;p26" descr="Take away - Free food and restaurant icons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351568" y="249253"/>
            <a:ext cx="1035340" cy="10353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>
          <a:extLst>
            <a:ext uri="{FF2B5EF4-FFF2-40B4-BE49-F238E27FC236}">
              <a16:creationId xmlns:a16="http://schemas.microsoft.com/office/drawing/2014/main" id="{950ACCB5-EA01-7BB6-E63D-E1FDEB9741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Google Shape;61;p3" descr="Running Phases Anatomy Print Running Stages Biometrics Poster – MimiPrints  Anatomy Prints And Science Art">
            <a:extLst>
              <a:ext uri="{FF2B5EF4-FFF2-40B4-BE49-F238E27FC236}">
                <a16:creationId xmlns:a16="http://schemas.microsoft.com/office/drawing/2014/main" id="{7988EB72-BCCC-B3F3-CE18-7A4A94447FB9}"/>
              </a:ext>
            </a:extLst>
          </p:cNvPr>
          <p:cNvPicPr preferRelativeResize="0"/>
          <p:nvPr/>
        </p:nvPicPr>
        <p:blipFill rotWithShape="1">
          <a:blip r:embed="rId3">
            <a:alphaModFix amt="20000"/>
          </a:blip>
          <a:srcRect l="10028" t="24899" r="8803" b="19373"/>
          <a:stretch/>
        </p:blipFill>
        <p:spPr>
          <a:xfrm>
            <a:off x="4464433" y="821032"/>
            <a:ext cx="5350631" cy="3673656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3">
            <a:extLst>
              <a:ext uri="{FF2B5EF4-FFF2-40B4-BE49-F238E27FC236}">
                <a16:creationId xmlns:a16="http://schemas.microsoft.com/office/drawing/2014/main" id="{A883A7B2-02E1-48FC-0193-B95EC11F65C4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" name="Google Shape;63;p3">
            <a:extLst>
              <a:ext uri="{FF2B5EF4-FFF2-40B4-BE49-F238E27FC236}">
                <a16:creationId xmlns:a16="http://schemas.microsoft.com/office/drawing/2014/main" id="{2FA57810-BA13-7257-8AC4-6B84C57533C4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3">
            <a:extLst>
              <a:ext uri="{FF2B5EF4-FFF2-40B4-BE49-F238E27FC236}">
                <a16:creationId xmlns:a16="http://schemas.microsoft.com/office/drawing/2014/main" id="{F330DA54-5E6B-81CE-4A62-051AE571BBD2}"/>
              </a:ext>
            </a:extLst>
          </p:cNvPr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5" name="Google Shape;65;p3">
            <a:extLst>
              <a:ext uri="{FF2B5EF4-FFF2-40B4-BE49-F238E27FC236}">
                <a16:creationId xmlns:a16="http://schemas.microsoft.com/office/drawing/2014/main" id="{9DB3FA10-90C8-5110-F93D-2FF681E06CEC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3">
            <a:extLst>
              <a:ext uri="{FF2B5EF4-FFF2-40B4-BE49-F238E27FC236}">
                <a16:creationId xmlns:a16="http://schemas.microsoft.com/office/drawing/2014/main" id="{9ABDD032-EC60-C44E-1B7F-B9E251C69D31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p3">
            <a:extLst>
              <a:ext uri="{FF2B5EF4-FFF2-40B4-BE49-F238E27FC236}">
                <a16:creationId xmlns:a16="http://schemas.microsoft.com/office/drawing/2014/main" id="{22D52A88-382F-D223-A6A4-2B551B75FE89}"/>
              </a:ext>
            </a:extLst>
          </p:cNvPr>
          <p:cNvSpPr txBox="1"/>
          <p:nvPr/>
        </p:nvSpPr>
        <p:spPr>
          <a:xfrm>
            <a:off x="856980" y="1086957"/>
            <a:ext cx="5782580" cy="18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Le ED sono disturbi psichiatrici con gravi conseguenze fisiche.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 cambiamenti visibili nel corpo spesso precedono la diagnosi.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Il formatore è in grado di individuare i segnali prima di altri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3">
            <a:extLst>
              <a:ext uri="{FF2B5EF4-FFF2-40B4-BE49-F238E27FC236}">
                <a16:creationId xmlns:a16="http://schemas.microsoft.com/office/drawing/2014/main" id="{DA7609ED-8789-26C0-DDB5-9D204EB5057B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Perché iniziare con la fisiologia?</a:t>
            </a:r>
            <a:endParaRPr/>
          </a:p>
        </p:txBody>
      </p:sp>
      <p:pic>
        <p:nvPicPr>
          <p:cNvPr id="69" name="Google Shape;69;p3" descr="Warning Signs of an Eating Disorder - Mental Health Hotline">
            <a:extLst>
              <a:ext uri="{FF2B5EF4-FFF2-40B4-BE49-F238E27FC236}">
                <a16:creationId xmlns:a16="http://schemas.microsoft.com/office/drawing/2014/main" id="{B39273A2-5623-3A9E-E24F-CADFEC519BBA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003484" y="7380312"/>
            <a:ext cx="2795602" cy="1463323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3" descr="Thrive Eating Disorders Clinic at Peninsula Behavioral Health">
            <a:extLst>
              <a:ext uri="{FF2B5EF4-FFF2-40B4-BE49-F238E27FC236}">
                <a16:creationId xmlns:a16="http://schemas.microsoft.com/office/drawing/2014/main" id="{1020DAED-C9CD-8C2F-41BA-A5CCB3ABA2C5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1124442" y="2643737"/>
            <a:ext cx="3344765" cy="1922479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3" descr="Eating disorders | Find help and support | Kids Helpline">
            <a:extLst>
              <a:ext uri="{FF2B5EF4-FFF2-40B4-BE49-F238E27FC236}">
                <a16:creationId xmlns:a16="http://schemas.microsoft.com/office/drawing/2014/main" id="{1FF7F511-524B-70B8-D93B-C158967D7601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061735" y="-2808159"/>
            <a:ext cx="2670145" cy="18730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484785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4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8" name="Google Shape;78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4"/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0" name="Google Shape;80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4"/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" name="Google Shape;82;p4"/>
          <p:cNvSpPr txBox="1"/>
          <p:nvPr/>
        </p:nvSpPr>
        <p:spPr>
          <a:xfrm>
            <a:off x="457199" y="812611"/>
            <a:ext cx="6711262" cy="21134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Anoressia Nervosa</a:t>
            </a:r>
            <a:endParaRPr dirty="0"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Bulimia Nervosa</a:t>
            </a:r>
            <a:endParaRPr dirty="0"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Bigoressia (dismorfia muscolare)</a:t>
            </a:r>
            <a:endParaRPr dirty="0"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 altri! (Disturbo da alimentazione incontrollata, ARFID...)</a:t>
            </a:r>
            <a:endParaRPr sz="2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" name="Google Shape;83;p4"/>
          <p:cNvSpPr txBox="1"/>
          <p:nvPr/>
        </p:nvSpPr>
        <p:spPr>
          <a:xfrm>
            <a:off x="580890" y="203914"/>
            <a:ext cx="6363420" cy="5894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 dirty="0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Che cos'è un disturbo alimentare?</a:t>
            </a:r>
            <a:endParaRPr dirty="0"/>
          </a:p>
        </p:txBody>
      </p:sp>
      <p:pic>
        <p:nvPicPr>
          <p:cNvPr id="84" name="Google Shape;84;p4" descr="Warning Signs of an Eating Disorder - Mental Health Hotline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393508" y="3372957"/>
            <a:ext cx="2795602" cy="1463323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4" descr="Thrive Eating Disorders Clinic at Peninsula Behavioral Health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181740" y="2580451"/>
            <a:ext cx="3344765" cy="1922479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4" descr="Eating disorders | Find help and support | Kids Helpline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068000" y="203914"/>
            <a:ext cx="2670145" cy="18730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5" descr="Cartoon Gym Background by Cartoonsco on Dribbble"/>
          <p:cNvPicPr preferRelativeResize="0"/>
          <p:nvPr/>
        </p:nvPicPr>
        <p:blipFill rotWithShape="1">
          <a:blip r:embed="rId3">
            <a:alphaModFix amt="35000"/>
          </a:blip>
          <a:srcRect/>
          <a:stretch/>
        </p:blipFill>
        <p:spPr>
          <a:xfrm>
            <a:off x="0" y="0"/>
            <a:ext cx="10080625" cy="5668963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5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4" name="Google Shape;94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5"/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6" name="Google Shape;96;p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5"/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5"/>
          <p:cNvSpPr txBox="1"/>
          <p:nvPr/>
        </p:nvSpPr>
        <p:spPr>
          <a:xfrm>
            <a:off x="3095270" y="2245832"/>
            <a:ext cx="3889459" cy="5894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Facciamo un passo indietro</a:t>
            </a:r>
            <a:endParaRPr/>
          </a:p>
        </p:txBody>
      </p:sp>
      <p:pic>
        <p:nvPicPr>
          <p:cNvPr id="99" name="Google Shape;99;p5" descr="Does Exercise Help You Lose More Weight? - Weight Loss Resources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820619" y="-2431899"/>
            <a:ext cx="2969583" cy="19638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6"/>
          <p:cNvSpPr txBox="1"/>
          <p:nvPr/>
        </p:nvSpPr>
        <p:spPr>
          <a:xfrm>
            <a:off x="1317490" y="3646310"/>
            <a:ext cx="7956820" cy="5421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Bilancio energetico: Energia introdotta </a:t>
            </a:r>
            <a:r>
              <a:rPr lang="en-US" sz="2400" dirty="0"/>
              <a:t>=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Energia consumata</a:t>
            </a:r>
            <a:endParaRPr dirty="0"/>
          </a:p>
        </p:txBody>
      </p:sp>
      <p:sp>
        <p:nvSpPr>
          <p:cNvPr id="106" name="Google Shape;106;p6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7" name="Google Shape;107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6"/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9" name="Google Shape;109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6"/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6"/>
          <p:cNvSpPr txBox="1"/>
          <p:nvPr/>
        </p:nvSpPr>
        <p:spPr>
          <a:xfrm>
            <a:off x="5641059" y="1086957"/>
            <a:ext cx="4374234" cy="2433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▪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Il dispendio energetico comprende:</a:t>
            </a:r>
            <a:endParaRPr sz="1800" dirty="0"/>
          </a:p>
          <a:p>
            <a:pPr marL="625475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metabolismo basale</a:t>
            </a:r>
            <a:endParaRPr sz="1800" dirty="0"/>
          </a:p>
          <a:p>
            <a:pPr marL="625475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attività fisica</a:t>
            </a:r>
            <a:endParaRPr sz="1800" dirty="0"/>
          </a:p>
          <a:p>
            <a:pPr marL="625475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termogenesi digestiva</a:t>
            </a:r>
            <a:endParaRPr sz="1800" dirty="0"/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11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p6"/>
          <p:cNvSpPr txBox="1"/>
          <p:nvPr/>
        </p:nvSpPr>
        <p:spPr>
          <a:xfrm>
            <a:off x="124692" y="112164"/>
            <a:ext cx="9890602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 dirty="0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Bilancio energetico: Assunzione e dispendio</a:t>
            </a:r>
            <a:endParaRPr dirty="0"/>
          </a:p>
        </p:txBody>
      </p:sp>
      <p:sp>
        <p:nvSpPr>
          <p:cNvPr id="2" name="Google Shape;111;p6">
            <a:extLst>
              <a:ext uri="{FF2B5EF4-FFF2-40B4-BE49-F238E27FC236}">
                <a16:creationId xmlns:a16="http://schemas.microsoft.com/office/drawing/2014/main" id="{340A38E1-51C4-9DA8-D0D4-4E418CD149A4}"/>
              </a:ext>
            </a:extLst>
          </p:cNvPr>
          <p:cNvSpPr txBox="1"/>
          <p:nvPr/>
        </p:nvSpPr>
        <p:spPr>
          <a:xfrm>
            <a:off x="921666" y="1209118"/>
            <a:ext cx="4374234" cy="2393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▪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L'apporto calorico proviene da alimenti e bevande</a:t>
            </a:r>
            <a:endParaRPr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>
          <a:extLst>
            <a:ext uri="{FF2B5EF4-FFF2-40B4-BE49-F238E27FC236}">
              <a16:creationId xmlns:a16="http://schemas.microsoft.com/office/drawing/2014/main" id="{DB056386-3205-25A5-8924-7B638AB3B0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6">
            <a:extLst>
              <a:ext uri="{FF2B5EF4-FFF2-40B4-BE49-F238E27FC236}">
                <a16:creationId xmlns:a16="http://schemas.microsoft.com/office/drawing/2014/main" id="{E65D7382-8194-0B57-80B8-885D3CA9BED9}"/>
              </a:ext>
            </a:extLst>
          </p:cNvPr>
          <p:cNvSpPr txBox="1"/>
          <p:nvPr/>
        </p:nvSpPr>
        <p:spPr>
          <a:xfrm>
            <a:off x="715376" y="3747829"/>
            <a:ext cx="9074825" cy="5421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Bilancio energetico negativo: Energia introdotta </a:t>
            </a:r>
            <a:r>
              <a:rPr lang="en-US" sz="2400" dirty="0"/>
              <a:t>&lt;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Energia consumata</a:t>
            </a:r>
            <a:endParaRPr dirty="0"/>
          </a:p>
        </p:txBody>
      </p:sp>
      <p:sp>
        <p:nvSpPr>
          <p:cNvPr id="106" name="Google Shape;106;p6">
            <a:extLst>
              <a:ext uri="{FF2B5EF4-FFF2-40B4-BE49-F238E27FC236}">
                <a16:creationId xmlns:a16="http://schemas.microsoft.com/office/drawing/2014/main" id="{79598EFD-CFE9-3377-0156-276EA833954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7" name="Google Shape;107;p6">
            <a:extLst>
              <a:ext uri="{FF2B5EF4-FFF2-40B4-BE49-F238E27FC236}">
                <a16:creationId xmlns:a16="http://schemas.microsoft.com/office/drawing/2014/main" id="{9068CB36-6784-5505-E25C-A311A0CD740F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6">
            <a:extLst>
              <a:ext uri="{FF2B5EF4-FFF2-40B4-BE49-F238E27FC236}">
                <a16:creationId xmlns:a16="http://schemas.microsoft.com/office/drawing/2014/main" id="{649FE342-8562-F364-0C15-5028F61009CB}"/>
              </a:ext>
            </a:extLst>
          </p:cNvPr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9" name="Google Shape;109;p6">
            <a:extLst>
              <a:ext uri="{FF2B5EF4-FFF2-40B4-BE49-F238E27FC236}">
                <a16:creationId xmlns:a16="http://schemas.microsoft.com/office/drawing/2014/main" id="{2698A2FF-5389-9E06-E5F8-F3E51DB91088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6">
            <a:extLst>
              <a:ext uri="{FF2B5EF4-FFF2-40B4-BE49-F238E27FC236}">
                <a16:creationId xmlns:a16="http://schemas.microsoft.com/office/drawing/2014/main" id="{BC8CF5C9-EA9C-95A2-7F24-BD0E7167190B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6">
            <a:extLst>
              <a:ext uri="{FF2B5EF4-FFF2-40B4-BE49-F238E27FC236}">
                <a16:creationId xmlns:a16="http://schemas.microsoft.com/office/drawing/2014/main" id="{592616D2-623F-9909-3393-3D54A14F254B}"/>
              </a:ext>
            </a:extLst>
          </p:cNvPr>
          <p:cNvSpPr txBox="1"/>
          <p:nvPr/>
        </p:nvSpPr>
        <p:spPr>
          <a:xfrm>
            <a:off x="457199" y="1071837"/>
            <a:ext cx="7096992" cy="27141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Wingdings" panose="05000000000000000000" pitchFamily="2" charset="2"/>
              <a:buChar char="§"/>
            </a:pP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Il consumo supera l'assunzione → attivazione di meccanismi di emergenza</a:t>
            </a:r>
            <a:endParaRPr dirty="0"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Wingdings" panose="05000000000000000000" pitchFamily="2" charset="2"/>
              <a:buChar char="§"/>
            </a:pPr>
            <a:r>
              <a:rPr lang="en-US" sz="1800" dirty="0"/>
              <a:t>Conseguenze della carenza energetica:</a:t>
            </a:r>
            <a:endParaRPr sz="1800" dirty="0"/>
          </a:p>
          <a:p>
            <a:pPr marL="625475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lang="en-US" sz="1800" dirty="0"/>
              <a:t>perdita di massa muscolare</a:t>
            </a:r>
            <a:endParaRPr sz="1800" dirty="0"/>
          </a:p>
          <a:p>
            <a:pPr marL="625475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lang="en-US" sz="1800" dirty="0"/>
              <a:t>rallentamento metabolico</a:t>
            </a:r>
            <a:endParaRPr sz="1800" dirty="0"/>
          </a:p>
          <a:p>
            <a:pPr marL="625475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lang="en-US" sz="1800" dirty="0"/>
              <a:t>compromissione delle funzioni fisiologiche</a:t>
            </a:r>
            <a:endParaRPr sz="1800" dirty="0"/>
          </a:p>
          <a:p>
            <a:pPr marL="285750" marR="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Noto Sans Symbols"/>
              <a:buNone/>
            </a:pPr>
            <a:endParaRPr sz="11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11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p6">
            <a:extLst>
              <a:ext uri="{FF2B5EF4-FFF2-40B4-BE49-F238E27FC236}">
                <a16:creationId xmlns:a16="http://schemas.microsoft.com/office/drawing/2014/main" id="{061D3AE5-D4A2-0438-A04A-49D356A9F963}"/>
              </a:ext>
            </a:extLst>
          </p:cNvPr>
          <p:cNvSpPr txBox="1"/>
          <p:nvPr/>
        </p:nvSpPr>
        <p:spPr>
          <a:xfrm>
            <a:off x="457199" y="112164"/>
            <a:ext cx="63633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 dirty="0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Bilancio energetico negativo</a:t>
            </a:r>
            <a:endParaRPr dirty="0"/>
          </a:p>
        </p:txBody>
      </p:sp>
      <p:pic>
        <p:nvPicPr>
          <p:cNvPr id="113" name="Google Shape;113;p6" descr="Does Exercise Help You Lose More Weight? - Weight Loss Resources">
            <a:extLst>
              <a:ext uri="{FF2B5EF4-FFF2-40B4-BE49-F238E27FC236}">
                <a16:creationId xmlns:a16="http://schemas.microsoft.com/office/drawing/2014/main" id="{3507E3F9-1244-E6E5-9831-822C1B5CABD3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820619" y="0"/>
            <a:ext cx="2969583" cy="19638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498777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7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0" name="Google Shape;120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7"/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2" name="Google Shape;122;p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7"/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7"/>
          <p:cNvSpPr txBox="1"/>
          <p:nvPr/>
        </p:nvSpPr>
        <p:spPr>
          <a:xfrm>
            <a:off x="99724" y="802314"/>
            <a:ext cx="6483054" cy="56846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Fame biologica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sz="18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Regolazione interna dei bisogni del corpo</a:t>
            </a:r>
            <a:endParaRPr sz="1800" dirty="0"/>
          </a:p>
          <a:p>
            <a:pPr marL="342900" indent="-342900">
              <a:buSzPts val="1800"/>
              <a:buFont typeface="Arial"/>
              <a:buChar char="•"/>
            </a:pP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Fisiologia del corpo che segnala quando è necessario mangiare per mantenere l'equilibrio energetico. </a:t>
            </a:r>
          </a:p>
          <a:p>
            <a:pPr>
              <a:buSzPts val="1800"/>
            </a:pPr>
            <a:r>
              <a:rPr lang="en-US" sz="1800" dirty="0"/>
              <a:t>(</a:t>
            </a:r>
            <a:r>
              <a:rPr lang="en-US" sz="1800" b="1" dirty="0"/>
              <a:t>Corteccia prefrontale</a:t>
            </a:r>
            <a:r>
              <a:rPr lang="en-US" sz="1800" dirty="0"/>
              <a:t>: decisioni consapevoli sul cibo)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endParaRPr sz="1800" dirty="0"/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18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Fame edonica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sz="1800" dirty="0"/>
          </a:p>
          <a:p>
            <a:pPr marL="342900" marR="0" lvl="0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Desiderio di mangiare per piacere, non per necessità</a:t>
            </a:r>
            <a:endParaRPr sz="1800" dirty="0"/>
          </a:p>
          <a:p>
            <a:pPr marL="342900" indent="-342900">
              <a:buSzPts val="1800"/>
              <a:buFont typeface="Arial"/>
              <a:buChar char="•"/>
            </a:pP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Influenzato da fattori psicologici e ambientali (emozioni, stress, contesto sociale</a:t>
            </a:r>
            <a:r>
              <a:rPr lang="en-US" sz="1800" b="1" dirty="0"/>
              <a:t>) </a:t>
            </a:r>
          </a:p>
          <a:p>
            <a:pPr>
              <a:buSzPts val="1800"/>
            </a:pPr>
            <a:r>
              <a:rPr lang="en-US" sz="1800" b="1" dirty="0"/>
              <a:t>(Sistema limbico</a:t>
            </a:r>
            <a:r>
              <a:rPr lang="en-US" sz="1800" dirty="0"/>
              <a:t>: regola le emozioni e il piacere legati al cibo)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endParaRPr dirty="0"/>
          </a:p>
        </p:txBody>
      </p:sp>
      <p:sp>
        <p:nvSpPr>
          <p:cNvPr id="125" name="Google Shape;125;p7"/>
          <p:cNvSpPr txBox="1"/>
          <p:nvPr/>
        </p:nvSpPr>
        <p:spPr>
          <a:xfrm>
            <a:off x="457199" y="93606"/>
            <a:ext cx="9507683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 dirty="0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Omeostasi vs. edonismo</a:t>
            </a:r>
            <a:endParaRPr dirty="0"/>
          </a:p>
        </p:txBody>
      </p:sp>
      <p:pic>
        <p:nvPicPr>
          <p:cNvPr id="126" name="Google Shape;126;p7" descr="The Science of Yoga, Part 5: Yoga and the Brain Systems - Integral Yoga®  Magazine"/>
          <p:cNvPicPr preferRelativeResize="0"/>
          <p:nvPr/>
        </p:nvPicPr>
        <p:blipFill rotWithShape="1">
          <a:blip r:embed="rId5">
            <a:alphaModFix/>
          </a:blip>
          <a:srcRect l="3923" r="3923"/>
          <a:stretch/>
        </p:blipFill>
        <p:spPr>
          <a:xfrm>
            <a:off x="6582778" y="1431812"/>
            <a:ext cx="3463160" cy="2348795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7"/>
          <p:cNvSpPr txBox="1"/>
          <p:nvPr/>
        </p:nvSpPr>
        <p:spPr>
          <a:xfrm>
            <a:off x="5625700" y="2961276"/>
            <a:ext cx="4106180" cy="1836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⮚"/>
            </a:pPr>
            <a:endParaRPr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Google Shape;133;p8" descr="Hypothalamic-Pituitary-Adrenal (HPA) Axis | BioRender Science Templates"/>
          <p:cNvPicPr preferRelativeResize="0"/>
          <p:nvPr/>
        </p:nvPicPr>
        <p:blipFill rotWithShape="1">
          <a:blip r:embed="rId3">
            <a:alphaModFix/>
          </a:blip>
          <a:srcRect l="16867" t="19019" r="10097"/>
          <a:stretch/>
        </p:blipFill>
        <p:spPr>
          <a:xfrm>
            <a:off x="4455160" y="1098321"/>
            <a:ext cx="5339079" cy="4143783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Google Shape;134;p8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5" name="Google Shape;135;p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8"/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7" name="Google Shape;137;p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8"/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" name="Google Shape;139;p8"/>
          <p:cNvSpPr txBox="1"/>
          <p:nvPr/>
        </p:nvSpPr>
        <p:spPr>
          <a:xfrm>
            <a:off x="677880" y="1270793"/>
            <a:ext cx="3643626" cy="2436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L'ipotalamo come centro regolatore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Comunicazione con le ghiandole pituitaria e surrenale (HPA)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Impatto dello stress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p8"/>
          <p:cNvSpPr txBox="1"/>
          <p:nvPr/>
        </p:nvSpPr>
        <p:spPr>
          <a:xfrm>
            <a:off x="578848" y="267014"/>
            <a:ext cx="82854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Regolazione dell'appetito e ruolo dell'ipotalamo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3413</Words>
  <Application>Microsoft Office PowerPoint</Application>
  <PresentationFormat>Personalizzato</PresentationFormat>
  <Paragraphs>247</Paragraphs>
  <Slides>27</Slides>
  <Notes>27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27</vt:i4>
      </vt:variant>
    </vt:vector>
  </HeadingPairs>
  <TitlesOfParts>
    <vt:vector size="33" baseType="lpstr">
      <vt:lpstr>Arial</vt:lpstr>
      <vt:lpstr>Courier New</vt:lpstr>
      <vt:lpstr>Noto Sans Symbols</vt:lpstr>
      <vt:lpstr>Times New Roman</vt:lpstr>
      <vt:lpstr>Wingdings</vt:lpstr>
      <vt:lpstr>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Dell</dc:creator>
  <cp:keywords>, docId:2AF2F8FA9EA3C0E884E718CF96EB59EB</cp:keywords>
  <cp:lastModifiedBy>Marzia PP Boto</cp:lastModifiedBy>
  <cp:revision>8</cp:revision>
  <dcterms:created xsi:type="dcterms:W3CDTF">2025-02-21T17:30:07Z</dcterms:created>
  <dcterms:modified xsi:type="dcterms:W3CDTF">2025-04-28T13:58:13Z</dcterms:modified>
</cp:coreProperties>
</file>